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327" r:id="rId4"/>
    <p:sldId id="326" r:id="rId5"/>
    <p:sldId id="329" r:id="rId6"/>
    <p:sldId id="320" r:id="rId7"/>
    <p:sldId id="308" r:id="rId8"/>
    <p:sldId id="330" r:id="rId9"/>
    <p:sldId id="309" r:id="rId10"/>
    <p:sldId id="314" r:id="rId11"/>
    <p:sldId id="315" r:id="rId12"/>
    <p:sldId id="312" r:id="rId13"/>
    <p:sldId id="259" r:id="rId14"/>
    <p:sldId id="331" r:id="rId15"/>
    <p:sldId id="300" r:id="rId16"/>
    <p:sldId id="299" r:id="rId17"/>
    <p:sldId id="262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97384" autoAdjust="0"/>
  </p:normalViewPr>
  <p:slideViewPr>
    <p:cSldViewPr>
      <p:cViewPr>
        <p:scale>
          <a:sx n="150" d="100"/>
          <a:sy n="150" d="100"/>
        </p:scale>
        <p:origin x="55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CB9B0-55F3-4F3C-8F69-EAFF0444FAF4}" type="datetimeFigureOut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8E7E5-4F41-499F-A4CF-A1EB75530F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53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7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5464-00C3-B443-3B67-E9FF1525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A32CF1-8890-3FC7-DB5E-29F6C5CA1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B1D951-AFA5-F4D5-89AB-D5501E00A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077F6-F110-D131-713E-A1640157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8E7E5-4F41-499F-A4CF-A1EB75530F5D}" type="slidenum"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815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13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2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8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3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EFD0-4EBB-EAA9-A3BC-E3A08A2B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C96BB-0193-5B7B-8F9D-CD4BF6DD2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875AB3-0176-EFF4-2D6C-6CA100D0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82B39-77AC-7A3B-BBB5-D61078C7F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0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9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E7E5-4F41-499F-A4CF-A1EB75530F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8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0143" y="5303608"/>
            <a:ext cx="3454400" cy="738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C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409" y="118999"/>
            <a:ext cx="222821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cs typeface="함초롬돋움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.jpg"/><Relationship Id="rId3" Type="http://schemas.openxmlformats.org/officeDocument/2006/relationships/hyperlink" Target="mailto:tmqmsmrm@naver.com" TargetMode="External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13.xml"/><Relationship Id="rId5" Type="http://schemas.openxmlformats.org/officeDocument/2006/relationships/image" Target="../media/image1.png"/><Relationship Id="rId10" Type="http://schemas.openxmlformats.org/officeDocument/2006/relationships/slide" Target="slide7.xml"/><Relationship Id="rId4" Type="http://schemas.openxmlformats.org/officeDocument/2006/relationships/hyperlink" Target="https://www.youtube.com/@sms3072/videos" TargetMode="External"/><Relationship Id="rId9" Type="http://schemas.openxmlformats.org/officeDocument/2006/relationships/slide" Target="slide6.xml"/><Relationship Id="rId14" Type="http://schemas.openxmlformats.org/officeDocument/2006/relationships/hyperlink" Target="https://www.asantoday.com/sub_read.html?u_ip=121.168.171.77&amp;uid=114851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6.PNG"/><Relationship Id="rId7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1.png"/><Relationship Id="rId7" Type="http://schemas.openxmlformats.org/officeDocument/2006/relationships/image" Target="../media/image85.png"/><Relationship Id="rId2" Type="http://schemas.openxmlformats.org/officeDocument/2006/relationships/hyperlink" Target="https://www.youtube.com/watch?v=-W-pqpALEfM&amp;t=96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1.png"/><Relationship Id="rId7" Type="http://schemas.openxmlformats.org/officeDocument/2006/relationships/image" Target="../media/image90.png"/><Relationship Id="rId2" Type="http://schemas.openxmlformats.org/officeDocument/2006/relationships/hyperlink" Target="https://www.youtube.com/watch?v=4IoC6D7RsH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slide" Target="slide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jpe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jpeg"/><Relationship Id="rId32" Type="http://schemas.openxmlformats.org/officeDocument/2006/relationships/slide" Target="slide1.xml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Relationship Id="rId30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5" Type="http://schemas.openxmlformats.org/officeDocument/2006/relationships/image" Target="../media/image15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Relationship Id="rId1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slide" Target="slide1.xml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6.png"/><Relationship Id="rId10" Type="http://schemas.openxmlformats.org/officeDocument/2006/relationships/image" Target="../media/image60.jpeg"/><Relationship Id="rId4" Type="http://schemas.openxmlformats.org/officeDocument/2006/relationships/image" Target="../media/image55.jpg"/><Relationship Id="rId9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s://www.youtube.com/watch?v=HS07cKRPxW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4400" y="5638800"/>
            <a:ext cx="1751341" cy="932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25" dirty="0">
                <a:latin typeface="+mn-ea"/>
                <a:ea typeface="+mn-ea"/>
                <a:cs typeface="함초롬돋움"/>
              </a:rPr>
              <a:t>CONTACT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br>
              <a:rPr lang="en-US" sz="1050" b="1" spc="-25" dirty="0">
                <a:latin typeface="+mn-ea"/>
                <a:ea typeface="+mn-ea"/>
                <a:cs typeface="함초롬돋움"/>
                <a:hlinkClick r:id="rId3"/>
              </a:rPr>
            </a:br>
            <a:r>
              <a:rPr lang="en-US" sz="1050" b="1" spc="-25" dirty="0">
                <a:latin typeface="+mn-ea"/>
                <a:ea typeface="+mn-ea"/>
                <a:cs typeface="함초롬돋움"/>
                <a:hlinkClick r:id="rId3"/>
              </a:rPr>
              <a:t>tmqmsmrm@naver.com</a:t>
            </a:r>
            <a:br>
              <a:rPr lang="en-US" sz="1050" b="1" spc="-25" dirty="0">
                <a:latin typeface="+mn-ea"/>
                <a:ea typeface="+mn-ea"/>
                <a:cs typeface="함초롬돋움"/>
              </a:rPr>
            </a:br>
            <a:br>
              <a:rPr lang="en-US" sz="1000" b="1" spc="-25" dirty="0">
                <a:latin typeface="+mn-ea"/>
                <a:ea typeface="+mn-ea"/>
                <a:cs typeface="함초롬돋움"/>
              </a:rPr>
            </a:br>
            <a:r>
              <a:rPr lang="en-US" sz="1050" b="1" spc="-25" dirty="0">
                <a:latin typeface="+mn-ea"/>
                <a:ea typeface="+mn-ea"/>
                <a:cs typeface="함초롬돋움"/>
              </a:rPr>
              <a:t>010 6741 3586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B263B77-BDCD-C192-7336-611ED9C48CFB}"/>
              </a:ext>
            </a:extLst>
          </p:cNvPr>
          <p:cNvSpPr txBox="1"/>
          <p:nvPr/>
        </p:nvSpPr>
        <p:spPr>
          <a:xfrm>
            <a:off x="455941" y="1651757"/>
            <a:ext cx="92202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경험으로 성장하는 기획자</a:t>
            </a:r>
            <a:b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서민석 입니다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B05440-75D7-5A47-016A-6B4DA52C27AF}"/>
              </a:ext>
            </a:extLst>
          </p:cNvPr>
          <p:cNvGrpSpPr/>
          <p:nvPr/>
        </p:nvGrpSpPr>
        <p:grpSpPr>
          <a:xfrm>
            <a:off x="10363200" y="5709699"/>
            <a:ext cx="1578435" cy="895418"/>
            <a:chOff x="737410" y="3041387"/>
            <a:chExt cx="1578435" cy="1015836"/>
          </a:xfrm>
        </p:grpSpPr>
        <p:pic>
          <p:nvPicPr>
            <p:cNvPr id="9" name="그림 8" descr="스크린샷, 그래픽, 로고, 상징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7230B7B8-AB34-FD58-155E-8F893675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4" r="19132"/>
            <a:stretch/>
          </p:blipFill>
          <p:spPr>
            <a:xfrm>
              <a:off x="737410" y="3041387"/>
              <a:ext cx="1477645" cy="977981"/>
            </a:xfrm>
            <a:prstGeom prst="rect">
              <a:avLst/>
            </a:prstGeom>
          </p:spPr>
        </p:pic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90D30303-3760-B9E9-D951-A092239C0412}"/>
                </a:ext>
              </a:extLst>
            </p:cNvPr>
            <p:cNvSpPr txBox="1"/>
            <p:nvPr/>
          </p:nvSpPr>
          <p:spPr>
            <a:xfrm>
              <a:off x="838200" y="3737881"/>
              <a:ext cx="1477645" cy="319342"/>
            </a:xfrm>
            <a:prstGeom prst="rect">
              <a:avLst/>
            </a:prstGeom>
          </p:spPr>
          <p:txBody>
            <a:bodyPr vert="horz" wrap="square" lIns="0" tIns="34925" rIns="0" bIns="0" rtlCol="0">
              <a:spAutoFit/>
            </a:bodyPr>
            <a:lstStyle/>
            <a:p>
              <a:pPr marL="12700" algn="l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600" b="1" spc="-25" dirty="0">
                  <a:latin typeface="+mn-ea"/>
                  <a:ea typeface="+mn-ea"/>
                  <a:cs typeface="함초롬돋움"/>
                  <a:hlinkClick r:id="rId4"/>
                </a:rPr>
                <a:t>작품 </a:t>
              </a:r>
              <a:r>
                <a:rPr lang="ko-KR" altLang="en-US" sz="1600" b="1" spc="-25" dirty="0" err="1">
                  <a:latin typeface="+mn-ea"/>
                  <a:ea typeface="+mn-ea"/>
                  <a:cs typeface="함초롬돋움"/>
                  <a:hlinkClick r:id="rId4"/>
                </a:rPr>
                <a:t>보러가기</a:t>
              </a:r>
              <a:endParaRPr sz="1600" dirty="0">
                <a:latin typeface="+mn-ea"/>
                <a:ea typeface="+mn-ea"/>
                <a:cs typeface="함초롬돋움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B57F4D-19E5-DE4E-E9A8-63499045BAB7}"/>
              </a:ext>
            </a:extLst>
          </p:cNvPr>
          <p:cNvSpPr txBox="1"/>
          <p:nvPr/>
        </p:nvSpPr>
        <p:spPr>
          <a:xfrm>
            <a:off x="760741" y="3563240"/>
            <a:ext cx="1905000" cy="17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3600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자기소개</a:t>
            </a:r>
            <a:endParaRPr lang="en-US" altLang="ko-KR" b="1" dirty="0">
              <a:latin typeface="+mj-ea"/>
              <a:ea typeface="+mj-ea"/>
            </a:endParaRPr>
          </a:p>
          <a:p>
            <a:pPr marL="342900" lvl="1" indent="-34290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  <a:ea typeface="+mj-ea"/>
                <a:hlinkClick r:id="rId6" action="ppaction://hlinksldjump"/>
              </a:rPr>
              <a:t>인적사항</a:t>
            </a:r>
            <a:endParaRPr lang="en-US" altLang="ko-KR" sz="1400" b="1" dirty="0">
              <a:latin typeface="+mj-ea"/>
              <a:ea typeface="+mj-ea"/>
            </a:endParaRPr>
          </a:p>
          <a:p>
            <a:pPr lvl="1" defTabSz="360000">
              <a:lnSpc>
                <a:spcPct val="2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809A3-9D58-ABF4-65A2-66A8CA188D10}"/>
              </a:ext>
            </a:extLst>
          </p:cNvPr>
          <p:cNvSpPr txBox="1"/>
          <p:nvPr/>
        </p:nvSpPr>
        <p:spPr>
          <a:xfrm>
            <a:off x="490625" y="324898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목차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3FF8CD-F129-BC63-1EF4-F48A9574EC7D}"/>
              </a:ext>
            </a:extLst>
          </p:cNvPr>
          <p:cNvCxnSpPr>
            <a:cxnSpLocks/>
          </p:cNvCxnSpPr>
          <p:nvPr/>
        </p:nvCxnSpPr>
        <p:spPr>
          <a:xfrm>
            <a:off x="570241" y="3096581"/>
            <a:ext cx="6516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433C6B-2B23-5F88-952A-1E047D63B5AF}"/>
              </a:ext>
            </a:extLst>
          </p:cNvPr>
          <p:cNvSpPr txBox="1"/>
          <p:nvPr/>
        </p:nvSpPr>
        <p:spPr>
          <a:xfrm>
            <a:off x="2665741" y="3563240"/>
            <a:ext cx="1905000" cy="230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360000">
              <a:lnSpc>
                <a:spcPct val="250000"/>
              </a:lnSpc>
            </a:pPr>
            <a:r>
              <a:rPr lang="en-US" altLang="ko-KR" b="1" dirty="0">
                <a:latin typeface="+mj-ea"/>
                <a:ea typeface="+mj-ea"/>
              </a:rPr>
              <a:t>2. </a:t>
            </a:r>
            <a:r>
              <a:rPr lang="ko-KR" altLang="en-US" b="1" dirty="0">
                <a:latin typeface="+mj-ea"/>
                <a:ea typeface="+mj-ea"/>
              </a:rPr>
              <a:t>활동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7" action="ppaction://hlinksldjump"/>
              </a:rPr>
              <a:t>플레이 게임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8" action="ppaction://hlinksldjump"/>
              </a:rPr>
              <a:t>테스터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hlinkClick r:id="rId9" action="ppaction://hlinksldjump"/>
              </a:rPr>
              <a:t>특별한 경험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2237B-B9A0-198A-0E95-CB8E9FE9B361}"/>
              </a:ext>
            </a:extLst>
          </p:cNvPr>
          <p:cNvSpPr txBox="1"/>
          <p:nvPr/>
        </p:nvSpPr>
        <p:spPr>
          <a:xfrm>
            <a:off x="4570741" y="3563240"/>
            <a:ext cx="1905000" cy="324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360000">
              <a:lnSpc>
                <a:spcPct val="250000"/>
              </a:lnSpc>
            </a:pPr>
            <a:r>
              <a:rPr lang="en-US" altLang="ko-KR" b="1" dirty="0">
                <a:latin typeface="+mj-ea"/>
                <a:ea typeface="+mj-ea"/>
              </a:rPr>
              <a:t>3. </a:t>
            </a:r>
            <a:r>
              <a:rPr lang="ko-KR" altLang="en-US" b="1" dirty="0">
                <a:latin typeface="+mj-ea"/>
                <a:ea typeface="+mj-ea"/>
              </a:rPr>
              <a:t>대표작업물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잔월</a:t>
            </a:r>
            <a:r>
              <a:rPr lang="en-US" altLang="ko-KR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(</a:t>
            </a:r>
            <a:r>
              <a:rPr lang="ko-KR" altLang="en-US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潺月</a:t>
            </a:r>
            <a:r>
              <a:rPr lang="en-US" altLang="ko-KR" sz="1400" b="1" dirty="0">
                <a:latin typeface="+mn-ea"/>
                <a:ea typeface="+mn-ea"/>
                <a:cs typeface="함초롬돋움"/>
                <a:hlinkClick r:id="rId10" action="ppaction://hlinksldjump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ea typeface="+mn-ea"/>
                <a:hlinkClick r:id="rId11" action="ppaction://hlinksldjump"/>
              </a:rPr>
              <a:t>Rising of Citadel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ea typeface="+mn-ea"/>
                <a:hlinkClick r:id="rId12" action="ppaction://hlinksldjump"/>
              </a:rPr>
              <a:t>Wall Runner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050" b="1" dirty="0">
              <a:latin typeface="+mn-ea"/>
              <a:ea typeface="+mn-ea"/>
            </a:endParaRPr>
          </a:p>
          <a:p>
            <a:pPr marL="285750" lvl="1" indent="-285750" defTabSz="3600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1DC51C-20DE-601A-7EED-4D430A5B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43355"/>
              </p:ext>
            </p:extLst>
          </p:nvPr>
        </p:nvGraphicFramePr>
        <p:xfrm>
          <a:off x="7674050" y="1747221"/>
          <a:ext cx="4268568" cy="316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568">
                  <a:extLst>
                    <a:ext uri="{9D8B030D-6E8A-4147-A177-3AD203B41FA5}">
                      <a16:colId xmlns:a16="http://schemas.microsoft.com/office/drawing/2014/main" val="3296179236"/>
                    </a:ext>
                  </a:extLst>
                </a:gridCol>
              </a:tblGrid>
              <a:tr h="28071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696308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2023 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충청권 게임 </a:t>
                      </a:r>
                      <a:r>
                        <a:rPr lang="ko-KR" altLang="en-US" sz="105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인디유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 공모전 ‘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우수상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14"/>
                        </a:rPr>
                        <a:t>’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3575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EDB3F9E-53AB-5F88-A7D4-941F157B30C9}"/>
              </a:ext>
            </a:extLst>
          </p:cNvPr>
          <p:cNvSpPr/>
          <p:nvPr/>
        </p:nvSpPr>
        <p:spPr>
          <a:xfrm>
            <a:off x="7699959" y="2884556"/>
            <a:ext cx="979051" cy="165217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DCB404-A9E4-BC84-997B-0C2678683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55" y="4456439"/>
            <a:ext cx="4442299" cy="2254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C9A854-D886-1166-FCDC-F9A1901C8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55" y="2057400"/>
            <a:ext cx="1912497" cy="232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A590E4-339F-D1E4-A079-479124940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2" y="2055272"/>
            <a:ext cx="2423068" cy="232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F19F-6755-01D9-4A7C-4DDCDD4B22F5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6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3959621-A03B-ACCA-F78D-BB064FED52BD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캐릭터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퀘스트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32035E-F9C3-3824-A76B-AC3DA950E35F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C332A4D0-4ED1-6BAF-0787-1095F9D6873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628E69D-5640-2391-A8FD-BD7D66B1FBF4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316865" defTabSz="180000">
                <a:lnSpc>
                  <a:spcPts val="1680"/>
                </a:lnSpc>
                <a:spcBef>
                  <a:spcPts val="685"/>
                </a:spcBef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-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임진왜란의 익숙함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착요갑사의 새로움을 부여해 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익숙함 속 새로움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’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을 통해 흥미 유도 및 몰입 극대화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316865" marR="0" lvl="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	- </a:t>
              </a:r>
              <a:r>
                <a:rPr lang="en-US" altLang="ko-KR" sz="1400" dirty="0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lang="ko-KR" altLang="en-US" sz="1400" dirty="0" err="1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착요갑사</a:t>
              </a:r>
              <a:r>
                <a:rPr lang="en-US" altLang="ko-KR" sz="1400" dirty="0">
                  <a:highlight>
                    <a:srgbClr val="FFFF00"/>
                  </a:highlight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’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의 개연성 부여 및 대체역사 스토리로 세계관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스토리 몰입감 강화</a:t>
              </a:r>
            </a:p>
            <a:p>
              <a:pPr marL="316865" marR="0" lvl="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작업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	-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원작 시나리오를 토대로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듀토리얼과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메인 퀘스트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스토리 등 개연성 부여 및 강화 요소로 활용 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672858F-D7C8-F2C3-8BE7-EE407232A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16" y="2057146"/>
            <a:ext cx="1997609" cy="2318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그림 1">
            <a:extLst>
              <a:ext uri="{FF2B5EF4-FFF2-40B4-BE49-F238E27FC236}">
                <a16:creationId xmlns:a16="http://schemas.microsoft.com/office/drawing/2014/main" id="{C236F4B8-2AFB-9615-3B11-C1C6156F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16" y="4402988"/>
            <a:ext cx="1997609" cy="2308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841B8F-C42F-C3C2-1465-79F3259B6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615" y="2063750"/>
            <a:ext cx="4740293" cy="464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0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EE5EB1D1-8F70-E570-EADE-BF6DABA4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6" y="2056605"/>
            <a:ext cx="4401934" cy="443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스크린샷, 텍스트, 콜라주이(가) 표시된 사진&#10;&#10;자동 생성된 설명">
            <a:extLst>
              <a:ext uri="{FF2B5EF4-FFF2-40B4-BE49-F238E27FC236}">
                <a16:creationId xmlns:a16="http://schemas.microsoft.com/office/drawing/2014/main" id="{F4508AB6-9DF6-160A-D9FE-4D8DEBADBC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9" y="4492046"/>
            <a:ext cx="3116757" cy="199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나무, 콜라주이(가) 표시된 사진&#10;&#10;자동 생성된 설명">
            <a:extLst>
              <a:ext uri="{FF2B5EF4-FFF2-40B4-BE49-F238E27FC236}">
                <a16:creationId xmlns:a16="http://schemas.microsoft.com/office/drawing/2014/main" id="{C54465AE-BAAF-F1E2-6DFD-14DF453FF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8" y="2056605"/>
            <a:ext cx="3116757" cy="238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, 콜라주, 스크린샷, 포유류이(가) 표시된 사진&#10;&#10;자동 생성된 설명">
            <a:extLst>
              <a:ext uri="{FF2B5EF4-FFF2-40B4-BE49-F238E27FC236}">
                <a16:creationId xmlns:a16="http://schemas.microsoft.com/office/drawing/2014/main" id="{E9DD5C36-3096-B3BF-98CA-A601BEFC32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25" y="3089326"/>
            <a:ext cx="2847195" cy="2401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42D82-03B3-7F7D-95C6-80020888CBE9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7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A527962-D6DA-6F40-4A95-F72AE56F4D25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기타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자료 수집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에셋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UI,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컨셉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오브젝트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3AAC87-0327-6B21-FF72-FAEE817B993B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6E215D3D-7869-7F19-B817-B2956E3778D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BE15CD6-5B91-18C1-02B7-68DF4DF0A71A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UI/UX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레퍼런스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VFX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효과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환경 오브젝트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캐릭터 등 필요한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에셋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조사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회의를 통해 수집한 자료를 선별하고 활용 가능하도록 체계적으로 정리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573750" indent="-285750">
                <a:lnSpc>
                  <a:spcPct val="100000"/>
                </a:lnSpc>
                <a:spcBef>
                  <a:spcPts val="68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활용 자원을 지정해 기획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방향을 구체화하고 개발의 완성도를 높이는 데 기여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4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633984"/>
            <a:ext cx="10096499" cy="6219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조선의 대표적인 사건 임진왜란을 통해 익숙한 세계관과 스토리를 통해 플레이어 몰입 극대화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답답하지 않은 속도감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스토리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이동 등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을 제공해 불편함 최소화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06090" y="2142232"/>
            <a:ext cx="10136124" cy="92717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팀원들과 소통이 제대로 이루어 지지 않았던 것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초기 기획을 너무 방대하게 잡고 동시 진행하다 많은 부분을 구현하지 못하고 급하게 마무리 지은 것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엔진 숙련도가 부족해 팀에 많은 기여를 하지 못한 것</a:t>
            </a:r>
            <a:endParaRPr lang="en-US" altLang="ko-KR"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996695" y="3695473"/>
            <a:ext cx="10166604" cy="927177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같은 이야기를 듣더라도 다르게 이해할 수 있으니 레퍼런스와 더블체크는 필수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일정은 딱 맞게 짜는 것이 아닌 여유를 두고 짜는 것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602615" indent="-285750">
              <a:lnSpc>
                <a:spcPct val="10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기획자도 기본적인 엔진 기능은 다룰 줄 알아야 한다는 것</a:t>
            </a:r>
            <a:endParaRPr lang="en-US" altLang="ko-KR" sz="1400" spc="-2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서브 기획자로 활동한 졸업 프로젝트로 기획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프로그래머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그래픽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3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총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명으로 이루어진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언리얼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팀 프로젝트 였습니다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가장 크게 배운 점은 </a:t>
            </a:r>
            <a:r>
              <a:rPr lang="ko-KR" altLang="en-US" b="1" dirty="0">
                <a:highlight>
                  <a:srgbClr val="FFFF00"/>
                </a:highlight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팀원 모두 같은 방향성을 가지고 있어야 한다는 점</a:t>
            </a:r>
            <a:r>
              <a:rPr lang="ko-KR" altLang="en-US" b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이었습니다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저희 팀은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소울라이크를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목표로 잡았지만 아이러니 하게도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명의 팀원 중 소울 게임을 해본 사람이 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명 밖에 없었습니다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덕분에 같은 기획서와 레퍼런스 게임을 보더라도 관점과 경험이 다르기 때문에 다른 의도로 해석할 수 있다는 것을 알았습니다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저희는 위 문제를 뒤늦게 인지했지만 같은 실수를 방지 하기 위해 회의가 끝난 후 같이 레퍼런스 게임을 하며 방향성의 차이를 좁혀 나아갔고</a:t>
            </a:r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문제점과 개선할 점을 찾아 게임을 더욱 좋은 방향으로 만들어 결국 수상까지 해내는 좋은 결실을 이뤘습니다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98897-11E7-0C1E-9042-377D92F1F783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85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5F8660-B1F9-041E-E0C8-6692B1083504}"/>
              </a:ext>
            </a:extLst>
          </p:cNvPr>
          <p:cNvSpPr/>
          <p:nvPr/>
        </p:nvSpPr>
        <p:spPr>
          <a:xfrm>
            <a:off x="12679" y="-23573"/>
            <a:ext cx="4495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258550" y="1219200"/>
            <a:ext cx="4223728" cy="4962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Rising of Citadel</a:t>
            </a: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디펜스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Unity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06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27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8.14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50000"/>
              </a:lnSpc>
              <a:spcBef>
                <a:spcPts val="25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마수전선의 최전방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마법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타워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지형 등 가진 모든 수를 사용해 </a:t>
            </a:r>
            <a:b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몰려오는 몬스터를 처치하고 성벽을 지키는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타워 디펜스 게임</a:t>
            </a:r>
            <a:endParaRPr lang="en-US" altLang="ko-KR" sz="1200" spc="-114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https://www.youtube.com/watch?v=-W-pqpALEfM&amp;t=96s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5013" y="838200"/>
            <a:ext cx="7454899" cy="5367070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1186"/>
              <a:ext cx="3031236" cy="17103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4663"/>
              <a:ext cx="3031236" cy="17093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3664008"/>
              <a:ext cx="3031236" cy="170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1572186"/>
              <a:ext cx="3031236" cy="1703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43F257-5880-9EB6-1010-8681D1B4D68A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74422-E772-40DA-5D6F-FC467474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6CA235-8904-93AE-F0C4-A978D517992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 action="ppaction://hlinksldjump"/>
              </a:rPr>
              <a:t>목차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0B0D3ED-4980-0BD0-CDD2-4B6B7F462311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핵심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로그라이크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02C5B-D102-7232-C7B5-FC8F054B5C73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312056BA-A298-8C25-C7B6-B8B10D28C59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B4562DC3-162E-2F15-D702-B7C77B7C955E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615681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 –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타워 보다 플레이어가 주인공이 될 수 있게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디펜스를 더 전략적으로 할 수 있게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 -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방어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패링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스킬 사용 등 전투에 행하는 모든 행동을 통해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97D7FB-CE1D-5FBD-B274-41EA3BE0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6" y="4256195"/>
            <a:ext cx="3726284" cy="243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7966B560-1DAB-61D7-0BFB-E2AB2E23C5D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16" y="2026367"/>
            <a:ext cx="3726284" cy="216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92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175" y="633983"/>
            <a:ext cx="10136124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디펜스의 핵심을 </a:t>
            </a:r>
            <a:r>
              <a:rPr lang="ko-KR" altLang="en-US" sz="17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포탑이</a:t>
            </a: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아닌 플레이어로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!</a:t>
            </a:r>
          </a:p>
          <a:p>
            <a:pPr marL="316865"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한계에 도전하는 듯한 난이도로 클리어의 쾌감을 더하</a:t>
            </a:r>
            <a:endParaRPr lang="en-US" altLang="ko-KR" sz="17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27175" y="2186176"/>
            <a:ext cx="10136124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빠듯한 시간으로 인해 구현 난이도가 높은 기능을 빼느라 기획 내용을 자주 변경 </a:t>
            </a:r>
            <a:endParaRPr lang="en-US" altLang="ko-KR" sz="17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기획서 작성 능력이 부족해 문서보다는 말과 레퍼런스로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작업을 진행 했던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996694" y="3695473"/>
            <a:ext cx="10052305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말로 전달 하는 작업 지시는 결국 한계가 있다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간단한 작업 지시서 라도 전달 해야 한다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이미지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영상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등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레퍼런스가 게임의 어느 부분인지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확실히 알려줘야 한다는 것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 게임 학과 편입 후 처음으로 진행한 프로젝트였습니다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한 학기 동안 수업에서 배운 것을 최대한 활용해 게임을 제작을 진행했지만 다양한 문제에 부딪혔습니다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이런 다양한 문제에서 가장 크게 배운 것은 </a:t>
            </a:r>
            <a:r>
              <a:rPr lang="ko-KR" altLang="en-US" sz="1400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게임을 잘한다고 만드는 것 까지 잘 </a:t>
            </a:r>
            <a:r>
              <a:rPr lang="ko-KR" altLang="en-US" sz="1400" b="1" dirty="0" err="1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할수는</a:t>
            </a:r>
            <a:r>
              <a:rPr lang="ko-KR" altLang="en-US" sz="1400" b="1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 없다</a:t>
            </a:r>
            <a:r>
              <a:rPr lang="ko-KR" altLang="en-US" sz="1200" b="1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입니다</a:t>
            </a:r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91B1D-71B8-D07A-284A-D3E6C28A71EA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27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F3EEB-4935-59A4-852F-DF1FE82DF57B}"/>
              </a:ext>
            </a:extLst>
          </p:cNvPr>
          <p:cNvSpPr/>
          <p:nvPr/>
        </p:nvSpPr>
        <p:spPr>
          <a:xfrm>
            <a:off x="1" y="0"/>
            <a:ext cx="4800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424817" y="1286105"/>
            <a:ext cx="4324985" cy="4778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게임 이름</a:t>
            </a:r>
            <a:br>
              <a:rPr lang="ko-KR" altLang="en-US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</a:br>
            <a:r>
              <a:rPr lang="en-US" altLang="ko-KR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: </a:t>
            </a:r>
            <a:r>
              <a:rPr lang="en-US" sz="16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Wall Runner</a:t>
            </a: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러너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-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Unreal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11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04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2022.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11.06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/ </a:t>
            </a:r>
            <a:r>
              <a:rPr lang="ko-KR" alt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그래픽</a:t>
            </a:r>
            <a:r>
              <a:rPr lang="en-US" altLang="ko-KR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가상의 러너는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벽타기와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그래플링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훅을 통해 장애물을 통과하여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가장 빠른 시간 안에 도달하는 자가 왕관을 얻는다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88900">
              <a:lnSpc>
                <a:spcPct val="100000"/>
              </a:lnSpc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https://www.youtube.com/watch?v=4IoC6D7RsHo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32351" y="838200"/>
            <a:ext cx="7489574" cy="5437033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6815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176" y="1571387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E23EB9-178F-B590-453A-1FBB2EA166F7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4F0D0-BC64-90E7-1974-42FF5AA9F0C3}"/>
              </a:ext>
            </a:extLst>
          </p:cNvPr>
          <p:cNvSpPr txBox="1"/>
          <p:nvPr/>
        </p:nvSpPr>
        <p:spPr>
          <a:xfrm>
            <a:off x="258549" y="29054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Wall Runner</a:t>
            </a:r>
          </a:p>
        </p:txBody>
      </p:sp>
    </p:spTree>
    <p:extLst>
      <p:ext uri="{BB962C8B-B14F-4D97-AF65-F5344CB8AC3E}">
        <p14:creationId xmlns:p14="http://schemas.microsoft.com/office/powerpoint/2010/main" val="23563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5" y="3680459"/>
            <a:ext cx="10136124" cy="105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2156460"/>
            <a:ext cx="10136124" cy="1051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" y="633983"/>
            <a:ext cx="10136124" cy="1050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7175" y="26824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기획 </a:t>
            </a:r>
            <a:r>
              <a:rPr sz="1600" spc="-25" dirty="0" err="1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의도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175" y="648591"/>
            <a:ext cx="10136124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게임젬의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주제 </a:t>
            </a:r>
            <a:r>
              <a:rPr lang="ko-KR" altLang="en-US" sz="1600" spc="-2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모빌리티에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맞는 이동수단을 사용한다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단순하지만 어려운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플레이어가 도전하는 재미를 느낄 수 있는 게임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6258D3D-1A77-2B00-E8FD-5C6332A3DC75}"/>
              </a:ext>
            </a:extLst>
          </p:cNvPr>
          <p:cNvSpPr txBox="1"/>
          <p:nvPr/>
        </p:nvSpPr>
        <p:spPr>
          <a:xfrm>
            <a:off x="1027174" y="2187112"/>
            <a:ext cx="10136125" cy="71429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팀원의 능력을 알지 못해 더 높은 퀄리티를 만들지 못한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작업에 집중하느라 소통이 부족했던 것</a:t>
            </a:r>
            <a:r>
              <a:rPr lang="en-US" altLang="ko-KR" sz="17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D5FD28-4932-B6F5-0EA0-6545DB0E2271}"/>
              </a:ext>
            </a:extLst>
          </p:cNvPr>
          <p:cNvSpPr txBox="1"/>
          <p:nvPr/>
        </p:nvSpPr>
        <p:spPr>
          <a:xfrm>
            <a:off x="1027173" y="3680458"/>
            <a:ext cx="10105646" cy="6835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막히거나 힘들 땐 팀원과 소통이 필요하다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316865">
              <a:lnSpc>
                <a:spcPct val="100000"/>
              </a:lnSpc>
              <a:spcBef>
                <a:spcPts val="685"/>
              </a:spcBef>
            </a:pP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작업 지시를 했을 땐 정확히 전달 됐는지 확인이 필요하다는 것</a:t>
            </a:r>
            <a:r>
              <a:rPr lang="en-US" altLang="ko-KR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5D5E2DC-838D-802E-2CE2-6B7F6868FE1A}"/>
              </a:ext>
            </a:extLst>
          </p:cNvPr>
          <p:cNvSpPr txBox="1">
            <a:spLocks/>
          </p:cNvSpPr>
          <p:nvPr/>
        </p:nvSpPr>
        <p:spPr>
          <a:xfrm>
            <a:off x="1027175" y="1813082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아쉬웠던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27071EF-FDAE-9023-F94E-5F983D06BED2}"/>
              </a:ext>
            </a:extLst>
          </p:cNvPr>
          <p:cNvSpPr txBox="1">
            <a:spLocks/>
          </p:cNvSpPr>
          <p:nvPr/>
        </p:nvSpPr>
        <p:spPr>
          <a:xfrm>
            <a:off x="1027175" y="3368961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배운 것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8B1A7-516B-813B-70DF-C20C61C79759}"/>
              </a:ext>
            </a:extLst>
          </p:cNvPr>
          <p:cNvSpPr/>
          <p:nvPr/>
        </p:nvSpPr>
        <p:spPr>
          <a:xfrm>
            <a:off x="1027175" y="4800600"/>
            <a:ext cx="10136124" cy="198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1121-59ED-5B9C-0136-2D98C1671497}"/>
              </a:ext>
            </a:extLst>
          </p:cNvPr>
          <p:cNvSpPr txBox="1"/>
          <p:nvPr/>
        </p:nvSpPr>
        <p:spPr>
          <a:xfrm>
            <a:off x="996695" y="4953000"/>
            <a:ext cx="1013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 호서대학교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모빌리티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공모전</a:t>
            </a:r>
            <a:b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현장에서 팀을 구성한 후 바로 게임을 만들기 시작하는 </a:t>
            </a:r>
            <a:r>
              <a:rPr lang="ko-KR" altLang="en-US" sz="12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게임잼으로</a:t>
            </a:r>
            <a:r>
              <a:rPr lang="ko-KR" altLang="en-US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br>
              <a:rPr lang="en-US" altLang="ko-KR" sz="12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endParaRPr lang="ko-KR" altLang="en-US" sz="12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9BA2F-7ED5-F1DF-60DF-0D12414A6E26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C7214A-3793-E5B0-26D9-9AAED367D084}"/>
              </a:ext>
            </a:extLst>
          </p:cNvPr>
          <p:cNvSpPr/>
          <p:nvPr/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5704" y="3091016"/>
            <a:ext cx="2047495" cy="1034257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lang="ko-KR" altLang="en-US" sz="2000" spc="18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서민석</a:t>
            </a:r>
            <a:endParaRPr lang="en-US" altLang="ko-KR" sz="2000" spc="18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199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7</a:t>
            </a: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.0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6</a:t>
            </a:r>
            <a:r>
              <a:rPr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.</a:t>
            </a: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18</a:t>
            </a:r>
            <a:endParaRPr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lang="en-US" sz="14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tmqmsmrm@naver.com</a:t>
            </a:r>
            <a:endParaRPr sz="14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090462-0764-EB61-65EE-5397BA488C6F}"/>
              </a:ext>
            </a:extLst>
          </p:cNvPr>
          <p:cNvGrpSpPr/>
          <p:nvPr/>
        </p:nvGrpSpPr>
        <p:grpSpPr>
          <a:xfrm>
            <a:off x="1053567" y="4617665"/>
            <a:ext cx="2476588" cy="1533900"/>
            <a:chOff x="1039368" y="5127417"/>
            <a:chExt cx="2476588" cy="1533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608" y="5127417"/>
              <a:ext cx="887031" cy="852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5218857"/>
              <a:ext cx="544068" cy="504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424" y="5127417"/>
              <a:ext cx="885532" cy="8521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816" y="5218857"/>
              <a:ext cx="542544" cy="504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68" y="5127417"/>
              <a:ext cx="852106" cy="8521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" y="5218857"/>
              <a:ext cx="504444" cy="504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2931" y="5809211"/>
              <a:ext cx="848664" cy="8521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4370" y="5900651"/>
              <a:ext cx="499872" cy="5044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455" y="5809211"/>
              <a:ext cx="839673" cy="8521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895" y="5900651"/>
              <a:ext cx="490727" cy="5044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4617" y="48114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휴먼모음T"/>
              </a:rPr>
              <a:t>Skills</a:t>
            </a:r>
            <a:endParaRPr sz="18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휴먼모음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4168" y="1804600"/>
            <a:ext cx="1975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팀 프로젝트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3693" y="334905"/>
            <a:ext cx="50565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b="1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학력</a:t>
            </a:r>
            <a:endParaRPr sz="20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96238" y="750507"/>
            <a:ext cx="1865502" cy="249174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94" y="1077405"/>
            <a:ext cx="1440180" cy="1851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object 20">
            <a:extLst>
              <a:ext uri="{FF2B5EF4-FFF2-40B4-BE49-F238E27FC236}">
                <a16:creationId xmlns:a16="http://schemas.microsoft.com/office/drawing/2014/main" id="{72FD3843-F7A6-CFDE-380D-9CC64773511C}"/>
              </a:ext>
            </a:extLst>
          </p:cNvPr>
          <p:cNvSpPr txBox="1"/>
          <p:nvPr/>
        </p:nvSpPr>
        <p:spPr>
          <a:xfrm>
            <a:off x="4663693" y="5043100"/>
            <a:ext cx="12725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교육</a:t>
            </a:r>
            <a:r>
              <a:rPr lang="en-US" altLang="ko-KR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/</a:t>
            </a: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연수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98135B-5033-520E-5E50-3D5506CB9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58101"/>
              </p:ext>
            </p:extLst>
          </p:nvPr>
        </p:nvGraphicFramePr>
        <p:xfrm>
          <a:off x="4932065" y="711354"/>
          <a:ext cx="6477000" cy="103147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95870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80527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01048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79955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재학기간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학교명 및 전공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학점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구분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2022.02 ~2024.02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호서대학교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게임소프트웨어학과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3.3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편입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졸업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2020.02 ~ 2022.01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남서울대학교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정보통신공학과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3.7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중퇴</a:t>
                      </a:r>
                      <a:endParaRPr lang="ko-KR" sz="90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  <a:tr h="2578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2013.02 ~ 2016.01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신봉고등학교</a:t>
                      </a: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/ 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이과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x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졸업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01483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8ED385-78EA-DEA9-204A-DDCB1E721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32731"/>
              </p:ext>
            </p:extLst>
          </p:nvPr>
        </p:nvGraphicFramePr>
        <p:xfrm>
          <a:off x="4932065" y="2210547"/>
          <a:ext cx="6477000" cy="1251198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63935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80786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0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목록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엔진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장르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4.12 ~ 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현재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algn="l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동물 서바이벌</a:t>
                      </a: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가칭</a:t>
                      </a: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제작 진행 중</a:t>
                      </a:r>
                      <a:endParaRPr lang="ko-KR" altLang="en-US"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Unity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캐주얼</a:t>
                      </a: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서바이벌 </a:t>
                      </a:r>
                      <a:r>
                        <a:rPr lang="ko-KR" altLang="en-US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라이크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3.03 ~ 05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1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잔월</a:t>
                      </a: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(</a:t>
                      </a:r>
                      <a:r>
                        <a:rPr lang="ko-KR" altLang="en-US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潺月</a:t>
                      </a: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함초롬돋움"/>
                        </a:rPr>
                        <a:t>)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기획 및 개발</a:t>
                      </a:r>
                      <a:endParaRPr lang="ko-KR" altLang="en-US"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Unreal 5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액션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46536"/>
                  </a:ext>
                </a:extLst>
              </a:tr>
              <a:tr h="271694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2.11 (2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박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3</a:t>
                      </a:r>
                      <a:r>
                        <a:rPr lang="ko-KR" alt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일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algn="l">
                        <a:lnSpc>
                          <a:spcPts val="1260"/>
                        </a:lnSpc>
                      </a:pP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Wall Runner </a:t>
                      </a:r>
                      <a:r>
                        <a:rPr lang="ko-KR" altLang="en-US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기획 및 개발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Unreal 4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러닝 액션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  <a:tr h="239466">
                <a:tc>
                  <a:txBody>
                    <a:bodyPr/>
                    <a:lstStyle/>
                    <a:p>
                      <a:pPr marL="31750" algn="ctr">
                        <a:lnSpc>
                          <a:spcPts val="1260"/>
                        </a:lnSpc>
                      </a:pPr>
                      <a:r>
                        <a:rPr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</a:t>
                      </a:r>
                      <a:r>
                        <a:rPr lang="en-US" sz="900" b="0" spc="-2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2.05 ~ 06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8000" marR="0" lvl="0" indent="0" algn="l" defTabSz="914400" eaLnBrk="1" fontAlgn="auto" latinLnBrk="0" hangingPunct="1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Rising of Citadel </a:t>
                      </a:r>
                      <a:r>
                        <a:rPr sz="900" b="0" spc="95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기획</a:t>
                      </a:r>
                      <a:r>
                        <a:rPr sz="900" b="0" spc="-2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sz="900" b="0" spc="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및</a:t>
                      </a:r>
                      <a:r>
                        <a:rPr sz="900" b="0" spc="-295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sz="900" b="0" spc="7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개발</a:t>
                      </a:r>
                      <a:endParaRPr sz="900" b="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휴먼모음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b="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Unity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디펜스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0148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48E5E0-0E85-21BC-AABD-742341CD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16894"/>
              </p:ext>
            </p:extLst>
          </p:nvPr>
        </p:nvGraphicFramePr>
        <p:xfrm>
          <a:off x="4932065" y="5469771"/>
          <a:ext cx="6477000" cy="1155700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77092">
                  <a:extLst>
                    <a:ext uri="{9D8B030D-6E8A-4147-A177-3AD203B41FA5}">
                      <a16:colId xmlns:a16="http://schemas.microsoft.com/office/drawing/2014/main" val="1839836946"/>
                    </a:ext>
                  </a:extLst>
                </a:gridCol>
                <a:gridCol w="3498447">
                  <a:extLst>
                    <a:ext uri="{9D8B030D-6E8A-4147-A177-3AD203B41FA5}">
                      <a16:colId xmlns:a16="http://schemas.microsoft.com/office/drawing/2014/main" val="140301443"/>
                    </a:ext>
                  </a:extLst>
                </a:gridCol>
                <a:gridCol w="1801461">
                  <a:extLst>
                    <a:ext uri="{9D8B030D-6E8A-4147-A177-3AD203B41FA5}">
                      <a16:colId xmlns:a16="http://schemas.microsoft.com/office/drawing/2014/main" val="689234770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기간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과정명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기관</a:t>
                      </a:r>
                      <a:endParaRPr lang="ko-KR" sz="1000" b="1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595525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2024.09 ~ 2024.12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기획</a:t>
                      </a:r>
                      <a:r>
                        <a:rPr lang="ko-KR" alt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강의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아텐츠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게임 아카데미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323739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2024.03 ~ 2024.06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콘텐츠 기획자 양성과정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900" dirty="0" err="1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아텐츠</a:t>
                      </a:r>
                      <a:r>
                        <a:rPr 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게임 아카데미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35167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2023.12 ~ 2023.12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Unreal Engine 5: The Complete Beginner’s Course (10.5)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en-US" altLang="ko-KR" sz="900" dirty="0"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맑은 고딕" panose="020B0503020000020004" pitchFamily="50" charset="-127"/>
                        </a:rPr>
                        <a:t>Udemy</a:t>
                      </a:r>
                      <a:endParaRPr lang="ko-KR" sz="9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46571"/>
                  </a:ext>
                </a:extLst>
              </a:tr>
            </a:tbl>
          </a:graphicData>
        </a:graphic>
      </p:graphicFrame>
      <p:sp>
        <p:nvSpPr>
          <p:cNvPr id="5" name="object 20">
            <a:extLst>
              <a:ext uri="{FF2B5EF4-FFF2-40B4-BE49-F238E27FC236}">
                <a16:creationId xmlns:a16="http://schemas.microsoft.com/office/drawing/2014/main" id="{BA1CA90D-20A9-4581-ED38-4EF7C2C2BB8D}"/>
              </a:ext>
            </a:extLst>
          </p:cNvPr>
          <p:cNvSpPr txBox="1"/>
          <p:nvPr/>
        </p:nvSpPr>
        <p:spPr>
          <a:xfrm>
            <a:off x="4654168" y="3518632"/>
            <a:ext cx="12725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수상</a:t>
            </a:r>
            <a:endParaRPr lang="en-US" altLang="ko-KR" sz="20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1E0CA29-8D9A-F1CD-FE1A-F1AD98208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56925"/>
              </p:ext>
            </p:extLst>
          </p:nvPr>
        </p:nvGraphicFramePr>
        <p:xfrm>
          <a:off x="4932065" y="3901648"/>
          <a:ext cx="6477000" cy="101173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1177092">
                  <a:extLst>
                    <a:ext uri="{9D8B030D-6E8A-4147-A177-3AD203B41FA5}">
                      <a16:colId xmlns:a16="http://schemas.microsoft.com/office/drawing/2014/main" val="2866079546"/>
                    </a:ext>
                  </a:extLst>
                </a:gridCol>
                <a:gridCol w="2577643">
                  <a:extLst>
                    <a:ext uri="{9D8B030D-6E8A-4147-A177-3AD203B41FA5}">
                      <a16:colId xmlns:a16="http://schemas.microsoft.com/office/drawing/2014/main" val="36076225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3707830"/>
                    </a:ext>
                  </a:extLst>
                </a:gridCol>
                <a:gridCol w="1807865">
                  <a:extLst>
                    <a:ext uri="{9D8B030D-6E8A-4147-A177-3AD203B41FA5}">
                      <a16:colId xmlns:a16="http://schemas.microsoft.com/office/drawing/2014/main" val="2443239850"/>
                    </a:ext>
                  </a:extLst>
                </a:gridCol>
              </a:tblGrid>
              <a:tr h="20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기간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내용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</a:t>
                      </a:r>
                      <a:r>
                        <a:rPr lang="ko-KR" sz="1000" b="1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게임명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수상 명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2400"/>
                        </a:spcAft>
                      </a:pPr>
                      <a:r>
                        <a:rPr lang="ko-KR" sz="1000" b="1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기관</a:t>
                      </a:r>
                      <a:endParaRPr lang="ko-KR" sz="100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9447269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2023.11.10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충청권 게임 </a:t>
                      </a: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인디유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공모전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(GGC) /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잔월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우수상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대전정보문화산업진흥원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6132700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2023.05.30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 졸업작품 전시회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잔월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장려상</a:t>
                      </a:r>
                      <a:endParaRPr lang="ko-KR" sz="105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</a:t>
                      </a:r>
                      <a:endParaRPr lang="ko-KR" sz="105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46536"/>
                  </a:ext>
                </a:extLst>
              </a:tr>
              <a:tr h="271694">
                <a:tc>
                  <a:txBody>
                    <a:bodyPr/>
                    <a:lstStyle/>
                    <a:p>
                      <a:pPr indent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2022.11.07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모빌리티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창업 공모전 </a:t>
                      </a:r>
                      <a:r>
                        <a:rPr lang="ko-KR" sz="900" dirty="0" err="1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게임잼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 / Wall Runner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대상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NanumGothic" pitchFamily="2" charset="-127"/>
                        </a:rPr>
                        <a:t>호서대학교</a:t>
                      </a:r>
                      <a:endParaRPr lang="ko-KR" sz="1050" dirty="0">
                        <a:effectLst/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17490"/>
                  </a:ext>
                </a:extLst>
              </a:tr>
            </a:tbl>
          </a:graphicData>
        </a:graphic>
      </p:graphicFrame>
      <p:sp>
        <p:nvSpPr>
          <p:cNvPr id="19" name="object 3">
            <a:extLst>
              <a:ext uri="{FF2B5EF4-FFF2-40B4-BE49-F238E27FC236}">
                <a16:creationId xmlns:a16="http://schemas.microsoft.com/office/drawing/2014/main" id="{4C51730C-0A29-20AB-247E-167555CFBA25}"/>
              </a:ext>
            </a:extLst>
          </p:cNvPr>
          <p:cNvSpPr txBox="1"/>
          <p:nvPr/>
        </p:nvSpPr>
        <p:spPr>
          <a:xfrm>
            <a:off x="457200" y="381000"/>
            <a:ext cx="16565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인적사항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24A57-2DA5-1FFF-73F5-857534CC2157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15" action="ppaction://hlinksldjump"/>
              </a:rPr>
              <a:t>목차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41E26-93FD-9F32-517A-BFA318F8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05EE19-11D6-E403-D5F5-6D1CF310C796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EB692450-BA55-0CB4-90CF-13399776896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F99DC4D1-1B07-D77A-084D-5EE26451415B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7177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장르를 가리지 않고 다양하게 플레이 해온 게임들 입니다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‘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최고에 도달하는 것’ 또는 ‘정한 목표를 달성하는 것’ 같은 도전적인 성향을 가지고 플레이 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 </a:t>
              </a: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이런 성향을 바탕으로 게임의 메커니즘을 이해하고 학습해 빠르게 목표에 도달합니다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.</a:t>
              </a:r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A145FDB6-0400-A22D-AEB6-5397A6E68841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플레이 게임 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최소 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100</a:t>
            </a:r>
            <a:r>
              <a:rPr lang="ko-KR" altLang="en-US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시간 이상</a:t>
            </a:r>
            <a:r>
              <a:rPr lang="en-US" altLang="ko-KR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DB4523-EC8F-636D-A0A6-87999B5B6BAC}"/>
              </a:ext>
            </a:extLst>
          </p:cNvPr>
          <p:cNvSpPr/>
          <p:nvPr/>
        </p:nvSpPr>
        <p:spPr>
          <a:xfrm>
            <a:off x="480516" y="2152918"/>
            <a:ext cx="2567484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45D65D-657A-9B1F-C11A-0AA600A4B1B8}"/>
              </a:ext>
            </a:extLst>
          </p:cNvPr>
          <p:cNvSpPr/>
          <p:nvPr/>
        </p:nvSpPr>
        <p:spPr>
          <a:xfrm>
            <a:off x="3311216" y="2152918"/>
            <a:ext cx="2667000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A61F5A-F5EB-41BC-A705-EBA385A6A662}"/>
              </a:ext>
            </a:extLst>
          </p:cNvPr>
          <p:cNvSpPr/>
          <p:nvPr/>
        </p:nvSpPr>
        <p:spPr>
          <a:xfrm>
            <a:off x="6284762" y="2152918"/>
            <a:ext cx="2567484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BDDAD0B-C512-A523-0786-4C0F307D71C2}"/>
              </a:ext>
            </a:extLst>
          </p:cNvPr>
          <p:cNvSpPr/>
          <p:nvPr/>
        </p:nvSpPr>
        <p:spPr>
          <a:xfrm>
            <a:off x="9158792" y="2152918"/>
            <a:ext cx="2667000" cy="447648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187CF-CFBF-9F52-7E4D-FEBDC25ED2F0}"/>
              </a:ext>
            </a:extLst>
          </p:cNvPr>
          <p:cNvSpPr txBox="1"/>
          <p:nvPr/>
        </p:nvSpPr>
        <p:spPr>
          <a:xfrm>
            <a:off x="545057" y="2209800"/>
            <a:ext cx="164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524D8-84B8-4FE7-88C0-B728729102CB}"/>
              </a:ext>
            </a:extLst>
          </p:cNvPr>
          <p:cNvSpPr txBox="1"/>
          <p:nvPr/>
        </p:nvSpPr>
        <p:spPr>
          <a:xfrm>
            <a:off x="3424442" y="2209800"/>
            <a:ext cx="159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액션</a:t>
            </a:r>
            <a:r>
              <a:rPr lang="en-US" altLang="ko-KR" dirty="0"/>
              <a:t>, RPG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522E1-D0FA-757E-406D-B2DBA55A4748}"/>
              </a:ext>
            </a:extLst>
          </p:cNvPr>
          <p:cNvSpPr txBox="1"/>
          <p:nvPr/>
        </p:nvSpPr>
        <p:spPr>
          <a:xfrm>
            <a:off x="6400800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2A40D-7A54-719E-A2D2-FB5C414554A2}"/>
              </a:ext>
            </a:extLst>
          </p:cNvPr>
          <p:cNvSpPr txBox="1"/>
          <p:nvPr/>
        </p:nvSpPr>
        <p:spPr>
          <a:xfrm>
            <a:off x="9273092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5368E54-F5E2-6413-C3B9-DBA160370B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9369" y="2579132"/>
            <a:ext cx="2505302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E3672FA-3DBB-BEAA-B74B-F74C47AB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4" y="2692227"/>
            <a:ext cx="623077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AF71CF-0489-F865-1947-E2E60D0B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442" y="2692227"/>
            <a:ext cx="625714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그림 48" descr="액션 영화, 액션 어드벤처 게임, 무기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4694B7-87B7-31AC-F542-EA5678F6FA6D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1" y="5301725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A36EF8-FEB3-4E1D-E774-8FC1AD60A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54546" y="2605379"/>
            <a:ext cx="2589054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D025792-FFDA-3353-7788-A7A99B25D8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96045" y="2585059"/>
            <a:ext cx="2589054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8DB8105-5C6F-F0D5-8CD4-38AAF08A7A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5853" y="2601145"/>
            <a:ext cx="2505302" cy="3974068"/>
          </a:xfrm>
          <a:prstGeom prst="roundRect">
            <a:avLst>
              <a:gd name="adj" fmla="val 43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포유류, 공룡, 하늘, 용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64DE2B-4FB3-5EED-FFB8-4FE5848929C4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69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5" name="그림 64" descr="텍스트, 만화 영화, 가상의 캐릭터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161A21-A45B-D9C0-AB13-8E0B7F49CB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89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E68189-36AE-153D-358F-59CEF9408DDA}"/>
              </a:ext>
            </a:extLst>
          </p:cNvPr>
          <p:cNvGrpSpPr/>
          <p:nvPr/>
        </p:nvGrpSpPr>
        <p:grpSpPr>
          <a:xfrm>
            <a:off x="9145070" y="1067491"/>
            <a:ext cx="2680722" cy="838200"/>
            <a:chOff x="9158792" y="1009495"/>
            <a:chExt cx="2589054" cy="838200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A787943-CBDC-48D1-155E-009400D23CF2}"/>
                </a:ext>
              </a:extLst>
            </p:cNvPr>
            <p:cNvSpPr/>
            <p:nvPr/>
          </p:nvSpPr>
          <p:spPr>
            <a:xfrm>
              <a:off x="9158792" y="1009495"/>
              <a:ext cx="2589054" cy="838200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래픽 68" descr="별 등급 단색으로 채워진">
              <a:extLst>
                <a:ext uri="{FF2B5EF4-FFF2-40B4-BE49-F238E27FC236}">
                  <a16:creationId xmlns:a16="http://schemas.microsoft.com/office/drawing/2014/main" id="{A8F313EE-7587-18D8-C505-93F904FA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50453" y="1048829"/>
              <a:ext cx="540000" cy="540000"/>
            </a:xfrm>
            <a:prstGeom prst="rect">
              <a:avLst/>
            </a:prstGeom>
          </p:spPr>
        </p:pic>
        <p:pic>
          <p:nvPicPr>
            <p:cNvPr id="71" name="그래픽 70" descr="별 1개 평점 단색으로 채워진">
              <a:extLst>
                <a:ext uri="{FF2B5EF4-FFF2-40B4-BE49-F238E27FC236}">
                  <a16:creationId xmlns:a16="http://schemas.microsoft.com/office/drawing/2014/main" id="{02753111-417D-9F49-07A8-DB0F139A3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39567" y="1052614"/>
              <a:ext cx="540000" cy="540000"/>
            </a:xfrm>
            <a:prstGeom prst="rect">
              <a:avLst/>
            </a:prstGeom>
          </p:spPr>
        </p:pic>
        <p:pic>
          <p:nvPicPr>
            <p:cNvPr id="73" name="그래픽 72" descr="별 3개 평점 단색으로 채워진">
              <a:extLst>
                <a:ext uri="{FF2B5EF4-FFF2-40B4-BE49-F238E27FC236}">
                  <a16:creationId xmlns:a16="http://schemas.microsoft.com/office/drawing/2014/main" id="{8342786C-B6B4-7E13-7CDC-B2F57AF7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61339" y="1048829"/>
              <a:ext cx="540000" cy="5400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5ECD53-7F3C-2C3C-794C-D560E5452616}"/>
                </a:ext>
              </a:extLst>
            </p:cNvPr>
            <p:cNvSpPr txBox="1"/>
            <p:nvPr/>
          </p:nvSpPr>
          <p:spPr>
            <a:xfrm>
              <a:off x="9226281" y="1421276"/>
              <a:ext cx="784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100</a:t>
              </a:r>
              <a:r>
                <a:rPr lang="ko-KR" altLang="en-US" sz="1200" dirty="0"/>
                <a:t> 시간</a:t>
              </a:r>
              <a:endParaRPr lang="en-US" altLang="ko-KR" sz="12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4DBB729-8EC1-826D-6908-6DD3D3178432}"/>
                </a:ext>
              </a:extLst>
            </p:cNvPr>
            <p:cNvSpPr txBox="1"/>
            <p:nvPr/>
          </p:nvSpPr>
          <p:spPr>
            <a:xfrm>
              <a:off x="10057482" y="1417804"/>
              <a:ext cx="784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200 </a:t>
              </a:r>
              <a:r>
                <a:rPr lang="ko-KR" altLang="en-US" sz="1200" dirty="0"/>
                <a:t>시간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68849D-E878-A7BD-8B8F-8F6096BFD40C}"/>
                </a:ext>
              </a:extLst>
            </p:cNvPr>
            <p:cNvSpPr txBox="1"/>
            <p:nvPr/>
          </p:nvSpPr>
          <p:spPr>
            <a:xfrm>
              <a:off x="10825936" y="1417804"/>
              <a:ext cx="892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500 </a:t>
              </a:r>
              <a:r>
                <a:rPr lang="ko-KR" altLang="en-US" sz="1200" dirty="0"/>
                <a:t>시간 </a:t>
              </a:r>
            </a:p>
          </p:txBody>
        </p:sp>
      </p:grpSp>
      <p:pic>
        <p:nvPicPr>
          <p:cNvPr id="59" name="그림 58" descr="가상의 캐릭터, 영웅, 만화 영화, 무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ED53A4-64D5-67AF-3CE2-6D0899C87731}"/>
              </a:ext>
            </a:extLst>
          </p:cNvPr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90" y="5301725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7" name="그래픽 86" descr="별 1개 평점 단색으로 채워진">
            <a:extLst>
              <a:ext uri="{FF2B5EF4-FFF2-40B4-BE49-F238E27FC236}">
                <a16:creationId xmlns:a16="http://schemas.microsoft.com/office/drawing/2014/main" id="{73235503-DAEB-7D12-130E-5DF756568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07324" y="6068259"/>
            <a:ext cx="540000" cy="540000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A91C7A3-7345-B9E4-BF79-29537CAE4BE0}"/>
              </a:ext>
            </a:extLst>
          </p:cNvPr>
          <p:cNvGrpSpPr/>
          <p:nvPr/>
        </p:nvGrpSpPr>
        <p:grpSpPr>
          <a:xfrm>
            <a:off x="7242043" y="4024799"/>
            <a:ext cx="626400" cy="1276926"/>
            <a:chOff x="8135950" y="2745840"/>
            <a:chExt cx="626400" cy="1276926"/>
          </a:xfrm>
        </p:grpSpPr>
        <p:pic>
          <p:nvPicPr>
            <p:cNvPr id="47" name="그림 46" descr="아니메, 소설, 가상의 캐릭터, 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61F98FE-C8F4-99BE-7350-2EF39864E3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950" y="2745840"/>
              <a:ext cx="626400" cy="9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8" name="그래픽 87" descr="별 1개 평점 단색으로 채워진">
              <a:extLst>
                <a:ext uri="{FF2B5EF4-FFF2-40B4-BE49-F238E27FC236}">
                  <a16:creationId xmlns:a16="http://schemas.microsoft.com/office/drawing/2014/main" id="{AF365532-B822-6AF1-DDDD-8EC5232E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79150" y="3482766"/>
              <a:ext cx="540000" cy="540000"/>
            </a:xfrm>
            <a:prstGeom prst="rect">
              <a:avLst/>
            </a:prstGeom>
          </p:spPr>
        </p:pic>
      </p:grpSp>
      <p:pic>
        <p:nvPicPr>
          <p:cNvPr id="45" name="그림 44" descr="아니메, 만화 영화, 소설, 가상의 캐릭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488108-B155-9844-9D66-5D5F2205C8D8}"/>
              </a:ext>
            </a:extLst>
          </p:cNvPr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99" y="4031476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" name="그래픽 88" descr="별 등급 단색으로 채워진">
            <a:extLst>
              <a:ext uri="{FF2B5EF4-FFF2-40B4-BE49-F238E27FC236}">
                <a16:creationId xmlns:a16="http://schemas.microsoft.com/office/drawing/2014/main" id="{DBCB6DA1-75CD-5395-545D-F448ACA3C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9599" y="4768402"/>
            <a:ext cx="540000" cy="540000"/>
          </a:xfrm>
          <a:prstGeom prst="rect">
            <a:avLst/>
          </a:prstGeom>
        </p:spPr>
      </p:pic>
      <p:pic>
        <p:nvPicPr>
          <p:cNvPr id="90" name="그래픽 89" descr="별 등급 단색으로 채워진">
            <a:extLst>
              <a:ext uri="{FF2B5EF4-FFF2-40B4-BE49-F238E27FC236}">
                <a16:creationId xmlns:a16="http://schemas.microsoft.com/office/drawing/2014/main" id="{65395409-459A-2BDA-4200-A0D29A041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8525" y="3484799"/>
            <a:ext cx="540000" cy="540000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7CAE888-1812-2EC0-BBC6-3556729AFA8B}"/>
              </a:ext>
            </a:extLst>
          </p:cNvPr>
          <p:cNvGrpSpPr/>
          <p:nvPr/>
        </p:nvGrpSpPr>
        <p:grpSpPr>
          <a:xfrm>
            <a:off x="1429099" y="5301725"/>
            <a:ext cx="626400" cy="1308200"/>
            <a:chOff x="1429099" y="4032321"/>
            <a:chExt cx="626400" cy="1308200"/>
          </a:xfrm>
        </p:grpSpPr>
        <p:pic>
          <p:nvPicPr>
            <p:cNvPr id="53" name="그림 52" descr="텍스트, 인간의 얼굴, 포스터, 액션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65C985-B57B-28C5-295A-609EE925DB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099" y="4032321"/>
              <a:ext cx="626400" cy="90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7" name="그래픽 96" descr="별 1개 평점 단색으로 채워진">
              <a:extLst>
                <a:ext uri="{FF2B5EF4-FFF2-40B4-BE49-F238E27FC236}">
                  <a16:creationId xmlns:a16="http://schemas.microsoft.com/office/drawing/2014/main" id="{00002C3F-48A5-352C-6060-0B9402C3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76362" y="4800521"/>
              <a:ext cx="540000" cy="540000"/>
            </a:xfrm>
            <a:prstGeom prst="rect">
              <a:avLst/>
            </a:prstGeom>
          </p:spPr>
        </p:pic>
      </p:grpSp>
      <p:pic>
        <p:nvPicPr>
          <p:cNvPr id="100" name="그래픽 99" descr="별 1개 평점 단색으로 채워진">
            <a:extLst>
              <a:ext uri="{FF2B5EF4-FFF2-40B4-BE49-F238E27FC236}">
                <a16:creationId xmlns:a16="http://schemas.microsoft.com/office/drawing/2014/main" id="{6F4AD8ED-084F-5FF6-E1DC-ACD544C93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816" y="6068259"/>
            <a:ext cx="540000" cy="540000"/>
          </a:xfrm>
          <a:prstGeom prst="rect">
            <a:avLst/>
          </a:prstGeom>
        </p:spPr>
      </p:pic>
      <p:pic>
        <p:nvPicPr>
          <p:cNvPr id="39" name="그림 38" descr="텍스트, 그래픽 디자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E12693-8385-20AD-CF17-67B59DC09B62}"/>
              </a:ext>
            </a:extLst>
          </p:cNvPr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85" y="2692227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1" name="그래픽 100" descr="별 3개 평점 단색으로 채워진">
            <a:extLst>
              <a:ext uri="{FF2B5EF4-FFF2-40B4-BE49-F238E27FC236}">
                <a16:creationId xmlns:a16="http://schemas.microsoft.com/office/drawing/2014/main" id="{44BCE23D-38A7-7F1C-E9B3-14165B4BBA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7059" y="3486863"/>
            <a:ext cx="540000" cy="540000"/>
          </a:xfrm>
          <a:prstGeom prst="rect">
            <a:avLst/>
          </a:prstGeom>
        </p:spPr>
      </p:pic>
      <p:pic>
        <p:nvPicPr>
          <p:cNvPr id="102" name="그래픽 101" descr="별 3개 평점 단색으로 채워진">
            <a:extLst>
              <a:ext uri="{FF2B5EF4-FFF2-40B4-BE49-F238E27FC236}">
                <a16:creationId xmlns:a16="http://schemas.microsoft.com/office/drawing/2014/main" id="{7F516A78-66B3-9DA7-D543-EA3D05F307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574" y="3494234"/>
            <a:ext cx="540000" cy="540000"/>
          </a:xfrm>
          <a:prstGeom prst="rect">
            <a:avLst/>
          </a:prstGeom>
        </p:spPr>
      </p:pic>
      <p:pic>
        <p:nvPicPr>
          <p:cNvPr id="103" name="그래픽 102" descr="별 3개 평점 단색으로 채워진">
            <a:extLst>
              <a:ext uri="{FF2B5EF4-FFF2-40B4-BE49-F238E27FC236}">
                <a16:creationId xmlns:a16="http://schemas.microsoft.com/office/drawing/2014/main" id="{E308D612-8681-018C-75C0-9AA9C4B03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8561" y="3494234"/>
            <a:ext cx="540000" cy="540000"/>
          </a:xfrm>
          <a:prstGeom prst="rect">
            <a:avLst/>
          </a:prstGeom>
        </p:spPr>
      </p:pic>
      <p:pic>
        <p:nvPicPr>
          <p:cNvPr id="41" name="그림 40" descr="텍스트, 액션 영화, 액션 어드벤처 게임, 무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80CB09-B548-24F3-9480-890F0FC2DA89}"/>
              </a:ext>
            </a:extLst>
          </p:cNvPr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60" y="4037192"/>
            <a:ext cx="6264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그래픽 103" descr="별 등급 단색으로 채워진">
            <a:extLst>
              <a:ext uri="{FF2B5EF4-FFF2-40B4-BE49-F238E27FC236}">
                <a16:creationId xmlns:a16="http://schemas.microsoft.com/office/drawing/2014/main" id="{E4F196AB-BE50-471D-CBC2-82FB0C5186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7324" y="4825064"/>
            <a:ext cx="540000" cy="540000"/>
          </a:xfrm>
          <a:prstGeom prst="rect">
            <a:avLst/>
          </a:prstGeom>
        </p:spPr>
      </p:pic>
      <p:pic>
        <p:nvPicPr>
          <p:cNvPr id="109" name="그림 108" descr="장난감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F00917-A8F5-C815-B955-6EA6AE1E765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1" y="4029182"/>
            <a:ext cx="642497" cy="900000"/>
          </a:xfrm>
          <a:prstGeom prst="rect">
            <a:avLst/>
          </a:prstGeom>
        </p:spPr>
      </p:pic>
      <p:pic>
        <p:nvPicPr>
          <p:cNvPr id="111" name="그래픽 110" descr="별 3개 평점 단색으로 채워진">
            <a:extLst>
              <a:ext uri="{FF2B5EF4-FFF2-40B4-BE49-F238E27FC236}">
                <a16:creationId xmlns:a16="http://schemas.microsoft.com/office/drawing/2014/main" id="{ED9AC3E7-D0C7-DFD3-B667-4176756031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920" y="4817054"/>
            <a:ext cx="540000" cy="54000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183234E-A2D1-4F69-359A-1121A478FB7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45" y="2692227"/>
            <a:ext cx="612602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9" name="그림 118" descr="소설, CG 아트워크, 가상의 캐릭터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DFA205-F325-DED4-4DEC-3952A3D5BA2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10" y="2696559"/>
            <a:ext cx="626401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0" name="그래픽 119" descr="별 3개 평점 단색으로 채워진">
            <a:extLst>
              <a:ext uri="{FF2B5EF4-FFF2-40B4-BE49-F238E27FC236}">
                <a16:creationId xmlns:a16="http://schemas.microsoft.com/office/drawing/2014/main" id="{5031593E-1354-23A0-80D2-47CE6C5A50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9404" y="3489182"/>
            <a:ext cx="540000" cy="540000"/>
          </a:xfrm>
          <a:prstGeom prst="rect">
            <a:avLst/>
          </a:prstGeom>
        </p:spPr>
      </p:pic>
      <p:pic>
        <p:nvPicPr>
          <p:cNvPr id="122" name="그래픽 121" descr="별 등급 단색으로 채워진">
            <a:extLst>
              <a:ext uri="{FF2B5EF4-FFF2-40B4-BE49-F238E27FC236}">
                <a16:creationId xmlns:a16="http://schemas.microsoft.com/office/drawing/2014/main" id="{24AB9513-74F1-D9FC-4BD9-491D352A8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3583" y="3484799"/>
            <a:ext cx="540000" cy="540000"/>
          </a:xfrm>
          <a:prstGeom prst="rect">
            <a:avLst/>
          </a:prstGeom>
        </p:spPr>
      </p:pic>
      <p:pic>
        <p:nvPicPr>
          <p:cNvPr id="125" name="그래픽 124" descr="별 등급 단색으로 채워진">
            <a:extLst>
              <a:ext uri="{FF2B5EF4-FFF2-40B4-BE49-F238E27FC236}">
                <a16:creationId xmlns:a16="http://schemas.microsoft.com/office/drawing/2014/main" id="{6BAFDE87-CFF3-C91F-7EB5-4B72E451A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8146" y="3484799"/>
            <a:ext cx="540000" cy="540000"/>
          </a:xfrm>
          <a:prstGeom prst="rect">
            <a:avLst/>
          </a:prstGeom>
        </p:spPr>
      </p:pic>
      <p:pic>
        <p:nvPicPr>
          <p:cNvPr id="130" name="그림 129" descr="만화 영화, 가상의 캐릭터, 소설, CG 아트워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6337F1-A5D7-B80B-D099-1DA90AA2E2F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26" y="2704103"/>
            <a:ext cx="626505" cy="896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2" name="그림 131" descr="텍스트, 자전거 바퀴, 육상 차량, 바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4C6931-2E3E-B144-8355-81A995EF921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92" y="2705214"/>
            <a:ext cx="621820" cy="894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4" name="그림 133" descr="아니메, 만화 영화, CG 아트워크, 망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E75674-0177-2781-42BE-56767EE56D7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35" y="2700117"/>
            <a:ext cx="619095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6" name="그림 135" descr="애니메이션, 만화 영화, 소설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E93DFD-BCD1-C49F-16EE-A66FF614351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33" y="4029183"/>
            <a:ext cx="638999" cy="8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1" name="그림 140" descr="텍스트, 포스터, 소설, 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3935FD-D7C3-D4B8-0E0E-98BBF67B653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16" y="2691461"/>
            <a:ext cx="632099" cy="899999"/>
          </a:xfrm>
          <a:prstGeom prst="rect">
            <a:avLst/>
          </a:prstGeom>
        </p:spPr>
      </p:pic>
      <p:pic>
        <p:nvPicPr>
          <p:cNvPr id="143" name="그림 142" descr="텍스트, 인간의 얼굴, 포스터, 소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480E58-8913-CB4C-C900-533E1137925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26" y="2691461"/>
            <a:ext cx="635756" cy="900000"/>
          </a:xfrm>
          <a:prstGeom prst="rect">
            <a:avLst/>
          </a:prstGeom>
        </p:spPr>
      </p:pic>
      <p:pic>
        <p:nvPicPr>
          <p:cNvPr id="148" name="그래픽 147" descr="별 3개 평점 단색으로 채워진">
            <a:extLst>
              <a:ext uri="{FF2B5EF4-FFF2-40B4-BE49-F238E27FC236}">
                <a16:creationId xmlns:a16="http://schemas.microsoft.com/office/drawing/2014/main" id="{161D3BAD-1B9F-E5C5-58E7-763DC69570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07597" y="3494234"/>
            <a:ext cx="540000" cy="540000"/>
          </a:xfrm>
          <a:prstGeom prst="rect">
            <a:avLst/>
          </a:prstGeom>
        </p:spPr>
      </p:pic>
      <p:pic>
        <p:nvPicPr>
          <p:cNvPr id="149" name="그래픽 148" descr="별 3개 평점 단색으로 채워진">
            <a:extLst>
              <a:ext uri="{FF2B5EF4-FFF2-40B4-BE49-F238E27FC236}">
                <a16:creationId xmlns:a16="http://schemas.microsoft.com/office/drawing/2014/main" id="{FBE2D1C6-8005-B923-5B14-0D27F58F23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7090" y="3489182"/>
            <a:ext cx="540000" cy="540000"/>
          </a:xfrm>
          <a:prstGeom prst="rect">
            <a:avLst/>
          </a:prstGeom>
        </p:spPr>
      </p:pic>
      <p:pic>
        <p:nvPicPr>
          <p:cNvPr id="150" name="그래픽 149" descr="별 3개 평점 단색으로 채워진">
            <a:extLst>
              <a:ext uri="{FF2B5EF4-FFF2-40B4-BE49-F238E27FC236}">
                <a16:creationId xmlns:a16="http://schemas.microsoft.com/office/drawing/2014/main" id="{80633CBE-77C6-B798-F6F5-09E18716D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12293" y="3489182"/>
            <a:ext cx="540000" cy="540000"/>
          </a:xfrm>
          <a:prstGeom prst="rect">
            <a:avLst/>
          </a:prstGeom>
        </p:spPr>
      </p:pic>
      <p:pic>
        <p:nvPicPr>
          <p:cNvPr id="151" name="그래픽 150" descr="별 3개 평점 단색으로 채워진">
            <a:extLst>
              <a:ext uri="{FF2B5EF4-FFF2-40B4-BE49-F238E27FC236}">
                <a16:creationId xmlns:a16="http://schemas.microsoft.com/office/drawing/2014/main" id="{15872382-943D-5963-52F1-AFFB8DAE54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37500" y="3489182"/>
            <a:ext cx="540000" cy="540000"/>
          </a:xfrm>
          <a:prstGeom prst="rect">
            <a:avLst/>
          </a:prstGeom>
        </p:spPr>
      </p:pic>
      <p:pic>
        <p:nvPicPr>
          <p:cNvPr id="152" name="그래픽 151" descr="별 3개 평점 단색으로 채워진">
            <a:extLst>
              <a:ext uri="{FF2B5EF4-FFF2-40B4-BE49-F238E27FC236}">
                <a16:creationId xmlns:a16="http://schemas.microsoft.com/office/drawing/2014/main" id="{39BB0B59-0B45-FEEC-E9FB-62FDC60870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09378" y="3489182"/>
            <a:ext cx="540000" cy="540000"/>
          </a:xfrm>
          <a:prstGeom prst="rect">
            <a:avLst/>
          </a:prstGeom>
        </p:spPr>
      </p:pic>
      <p:pic>
        <p:nvPicPr>
          <p:cNvPr id="153" name="그래픽 152" descr="별 등급 단색으로 채워진">
            <a:extLst>
              <a:ext uri="{FF2B5EF4-FFF2-40B4-BE49-F238E27FC236}">
                <a16:creationId xmlns:a16="http://schemas.microsoft.com/office/drawing/2014/main" id="{BB7AD3AC-BDC7-0AC6-92B3-2477BD958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1061" y="4777623"/>
            <a:ext cx="540000" cy="540000"/>
          </a:xfrm>
          <a:prstGeom prst="rect">
            <a:avLst/>
          </a:prstGeom>
        </p:spPr>
      </p:pic>
      <p:pic>
        <p:nvPicPr>
          <p:cNvPr id="157" name="그림 156" descr="CG 아트워크, PC 게임, 아니메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8E4112-C59C-F59F-C1FA-6ECEC9977F49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r="30074"/>
          <a:stretch/>
        </p:blipFill>
        <p:spPr>
          <a:xfrm>
            <a:off x="10208780" y="4031477"/>
            <a:ext cx="627371" cy="899999"/>
          </a:xfrm>
          <a:prstGeom prst="rect">
            <a:avLst/>
          </a:prstGeom>
        </p:spPr>
      </p:pic>
      <p:pic>
        <p:nvPicPr>
          <p:cNvPr id="160" name="그래픽 159" descr="별 1개 평점 단색으로 채워진">
            <a:extLst>
              <a:ext uri="{FF2B5EF4-FFF2-40B4-BE49-F238E27FC236}">
                <a16:creationId xmlns:a16="http://schemas.microsoft.com/office/drawing/2014/main" id="{24B7BD77-21E0-B5AA-5B07-D1EFC77EE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52465" y="4777623"/>
            <a:ext cx="540000" cy="540000"/>
          </a:xfrm>
          <a:prstGeom prst="rect">
            <a:avLst/>
          </a:prstGeom>
        </p:spPr>
      </p:pic>
      <p:pic>
        <p:nvPicPr>
          <p:cNvPr id="161" name="그래픽 160" descr="별 3개 평점 단색으로 채워진">
            <a:extLst>
              <a:ext uri="{FF2B5EF4-FFF2-40B4-BE49-F238E27FC236}">
                <a16:creationId xmlns:a16="http://schemas.microsoft.com/office/drawing/2014/main" id="{082638AD-84ED-4DC9-8725-7E541B15CD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4374" y="4817054"/>
            <a:ext cx="540000" cy="540000"/>
          </a:xfrm>
          <a:prstGeom prst="rect">
            <a:avLst/>
          </a:prstGeom>
        </p:spPr>
      </p:pic>
      <p:pic>
        <p:nvPicPr>
          <p:cNvPr id="163" name="그림 162" descr="무기, 사람, 인간의 얼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0CF490-15FA-F84E-6E32-4921470A804C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7" y="4024799"/>
            <a:ext cx="635198" cy="887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C63D6E-AFAB-6C24-8129-301BD9331401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2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6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1251-7017-F3D4-B807-53C8D7D3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3FF6649A-5C23-CC22-8051-DE0AD37E37A1}"/>
              </a:ext>
            </a:extLst>
          </p:cNvPr>
          <p:cNvGrpSpPr/>
          <p:nvPr/>
        </p:nvGrpSpPr>
        <p:grpSpPr>
          <a:xfrm>
            <a:off x="489942" y="3248863"/>
            <a:ext cx="11212116" cy="979884"/>
            <a:chOff x="489942" y="3248863"/>
            <a:chExt cx="11212116" cy="979884"/>
          </a:xfrm>
        </p:grpSpPr>
        <p:sp>
          <p:nvSpPr>
            <p:cNvPr id="140" name="Shape 2">
              <a:extLst>
                <a:ext uri="{FF2B5EF4-FFF2-40B4-BE49-F238E27FC236}">
                  <a16:creationId xmlns:a16="http://schemas.microsoft.com/office/drawing/2014/main" id="{8C0A1565-BAAF-BB57-FA01-C352F6E22C21}"/>
                </a:ext>
              </a:extLst>
            </p:cNvPr>
            <p:cNvSpPr/>
            <p:nvPr/>
          </p:nvSpPr>
          <p:spPr>
            <a:xfrm>
              <a:off x="489942" y="3738804"/>
              <a:ext cx="11212116" cy="19050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1" name="Shape 3">
              <a:extLst>
                <a:ext uri="{FF2B5EF4-FFF2-40B4-BE49-F238E27FC236}">
                  <a16:creationId xmlns:a16="http://schemas.microsoft.com/office/drawing/2014/main" id="{8C835C90-4A37-3542-401F-E90FEBE72C69}"/>
                </a:ext>
              </a:extLst>
            </p:cNvPr>
            <p:cNvSpPr/>
            <p:nvPr/>
          </p:nvSpPr>
          <p:spPr>
            <a:xfrm>
              <a:off x="1545629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6" name="Shape 8">
              <a:extLst>
                <a:ext uri="{FF2B5EF4-FFF2-40B4-BE49-F238E27FC236}">
                  <a16:creationId xmlns:a16="http://schemas.microsoft.com/office/drawing/2014/main" id="{6A55DA4C-7D1D-AE9C-0B78-547CB6DE2509}"/>
                </a:ext>
              </a:extLst>
            </p:cNvPr>
            <p:cNvSpPr/>
            <p:nvPr/>
          </p:nvSpPr>
          <p:spPr>
            <a:xfrm>
              <a:off x="2680791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1" name="Shape 13">
              <a:extLst>
                <a:ext uri="{FF2B5EF4-FFF2-40B4-BE49-F238E27FC236}">
                  <a16:creationId xmlns:a16="http://schemas.microsoft.com/office/drawing/2014/main" id="{87AF96B6-009C-F483-D099-46C29602E8E8}"/>
                </a:ext>
              </a:extLst>
            </p:cNvPr>
            <p:cNvSpPr/>
            <p:nvPr/>
          </p:nvSpPr>
          <p:spPr>
            <a:xfrm>
              <a:off x="3815952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7" name="Shape 19">
              <a:extLst>
                <a:ext uri="{FF2B5EF4-FFF2-40B4-BE49-F238E27FC236}">
                  <a16:creationId xmlns:a16="http://schemas.microsoft.com/office/drawing/2014/main" id="{AB7A9C79-FA80-30E4-239D-FF1AF71247C2}"/>
                </a:ext>
              </a:extLst>
            </p:cNvPr>
            <p:cNvSpPr/>
            <p:nvPr/>
          </p:nvSpPr>
          <p:spPr>
            <a:xfrm>
              <a:off x="4951213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2" name="Shape 24">
              <a:extLst>
                <a:ext uri="{FF2B5EF4-FFF2-40B4-BE49-F238E27FC236}">
                  <a16:creationId xmlns:a16="http://schemas.microsoft.com/office/drawing/2014/main" id="{383E302A-A256-453B-EADE-8E49B1F4FD5D}"/>
                </a:ext>
              </a:extLst>
            </p:cNvPr>
            <p:cNvSpPr/>
            <p:nvPr/>
          </p:nvSpPr>
          <p:spPr>
            <a:xfrm>
              <a:off x="6086375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9" name="Shape 31">
              <a:extLst>
                <a:ext uri="{FF2B5EF4-FFF2-40B4-BE49-F238E27FC236}">
                  <a16:creationId xmlns:a16="http://schemas.microsoft.com/office/drawing/2014/main" id="{BF30CCBC-94D2-F226-AE29-80D05F08D619}"/>
                </a:ext>
              </a:extLst>
            </p:cNvPr>
            <p:cNvSpPr/>
            <p:nvPr/>
          </p:nvSpPr>
          <p:spPr>
            <a:xfrm>
              <a:off x="7221636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4" name="Shape 36">
              <a:extLst>
                <a:ext uri="{FF2B5EF4-FFF2-40B4-BE49-F238E27FC236}">
                  <a16:creationId xmlns:a16="http://schemas.microsoft.com/office/drawing/2014/main" id="{C4537301-3D9B-0B91-CB85-ECD00D514268}"/>
                </a:ext>
              </a:extLst>
            </p:cNvPr>
            <p:cNvSpPr/>
            <p:nvPr/>
          </p:nvSpPr>
          <p:spPr>
            <a:xfrm>
              <a:off x="8356797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0" name="Shape 42">
              <a:extLst>
                <a:ext uri="{FF2B5EF4-FFF2-40B4-BE49-F238E27FC236}">
                  <a16:creationId xmlns:a16="http://schemas.microsoft.com/office/drawing/2014/main" id="{25B7CA79-7C22-E717-B944-516E813E1175}"/>
                </a:ext>
              </a:extLst>
            </p:cNvPr>
            <p:cNvSpPr/>
            <p:nvPr/>
          </p:nvSpPr>
          <p:spPr>
            <a:xfrm>
              <a:off x="9491959" y="3738804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7" name="Shape 49">
              <a:extLst>
                <a:ext uri="{FF2B5EF4-FFF2-40B4-BE49-F238E27FC236}">
                  <a16:creationId xmlns:a16="http://schemas.microsoft.com/office/drawing/2014/main" id="{F1FDA186-F935-C615-43F3-FE9C07E8AD79}"/>
                </a:ext>
              </a:extLst>
            </p:cNvPr>
            <p:cNvSpPr/>
            <p:nvPr/>
          </p:nvSpPr>
          <p:spPr>
            <a:xfrm>
              <a:off x="10627220" y="3248863"/>
              <a:ext cx="19050" cy="489943"/>
            </a:xfrm>
            <a:prstGeom prst="roundRect">
              <a:avLst>
                <a:gd name="adj" fmla="val 110225"/>
              </a:avLst>
            </a:prstGeom>
            <a:solidFill>
              <a:srgbClr val="65696B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2D43ED-CD5A-2598-BE56-7FED1149451E}"/>
              </a:ext>
            </a:extLst>
          </p:cNvPr>
          <p:cNvSpPr/>
          <p:nvPr/>
        </p:nvSpPr>
        <p:spPr>
          <a:xfrm>
            <a:off x="1847898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1E0C45-FCF7-BED2-31AF-93AFB0615187}"/>
              </a:ext>
            </a:extLst>
          </p:cNvPr>
          <p:cNvSpPr/>
          <p:nvPr/>
        </p:nvSpPr>
        <p:spPr>
          <a:xfrm>
            <a:off x="4182267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531B2B-31EC-B989-AD0C-63BE2821AF40}"/>
              </a:ext>
            </a:extLst>
          </p:cNvPr>
          <p:cNvSpPr/>
          <p:nvPr/>
        </p:nvSpPr>
        <p:spPr>
          <a:xfrm>
            <a:off x="6445297" y="4268897"/>
            <a:ext cx="1785970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1B67B4A-5A56-0404-1389-0491597E1B98}"/>
              </a:ext>
            </a:extLst>
          </p:cNvPr>
          <p:cNvSpPr/>
          <p:nvPr/>
        </p:nvSpPr>
        <p:spPr>
          <a:xfrm>
            <a:off x="8751967" y="4268897"/>
            <a:ext cx="1703885" cy="1272542"/>
          </a:xfrm>
          <a:prstGeom prst="roundRect">
            <a:avLst>
              <a:gd name="adj" fmla="val 587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C198484-EF46-EEAE-E9C0-780D982490DF}"/>
              </a:ext>
            </a:extLst>
          </p:cNvPr>
          <p:cNvSpPr txBox="1"/>
          <p:nvPr/>
        </p:nvSpPr>
        <p:spPr>
          <a:xfrm>
            <a:off x="457201" y="381000"/>
            <a:ext cx="562917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en-US" altLang="ko-KR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게임 테스트 참여 기록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179394-3EA7-1F1C-727B-E25775D9B4E0}"/>
              </a:ext>
            </a:extLst>
          </p:cNvPr>
          <p:cNvGrpSpPr/>
          <p:nvPr/>
        </p:nvGrpSpPr>
        <p:grpSpPr>
          <a:xfrm>
            <a:off x="1397693" y="3581344"/>
            <a:ext cx="314920" cy="314920"/>
            <a:chOff x="1397693" y="3581344"/>
            <a:chExt cx="314920" cy="314920"/>
          </a:xfrm>
        </p:grpSpPr>
        <p:sp>
          <p:nvSpPr>
            <p:cNvPr id="142" name="Shape 4">
              <a:extLst>
                <a:ext uri="{FF2B5EF4-FFF2-40B4-BE49-F238E27FC236}">
                  <a16:creationId xmlns:a16="http://schemas.microsoft.com/office/drawing/2014/main" id="{E302ABEF-DA2F-3145-47C1-93A8585C210B}"/>
                </a:ext>
              </a:extLst>
            </p:cNvPr>
            <p:cNvSpPr/>
            <p:nvPr/>
          </p:nvSpPr>
          <p:spPr>
            <a:xfrm>
              <a:off x="1397693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3" name="Text 5">
              <a:extLst>
                <a:ext uri="{FF2B5EF4-FFF2-40B4-BE49-F238E27FC236}">
                  <a16:creationId xmlns:a16="http://schemas.microsoft.com/office/drawing/2014/main" id="{625B22BD-1095-7A67-EE11-9F357498890C}"/>
                </a:ext>
              </a:extLst>
            </p:cNvPr>
            <p:cNvSpPr/>
            <p:nvPr/>
          </p:nvSpPr>
          <p:spPr>
            <a:xfrm>
              <a:off x="1520725" y="3633831"/>
              <a:ext cx="688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1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4F8541-1099-9812-DC6A-E45DEC5C4DF5}"/>
              </a:ext>
            </a:extLst>
          </p:cNvPr>
          <p:cNvGrpSpPr/>
          <p:nvPr/>
        </p:nvGrpSpPr>
        <p:grpSpPr>
          <a:xfrm>
            <a:off x="667675" y="1957274"/>
            <a:ext cx="1850628" cy="1272542"/>
            <a:chOff x="667675" y="1957274"/>
            <a:chExt cx="1850628" cy="12725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2BD49B7-AE29-A27F-889C-69E27C3DD5DB}"/>
                </a:ext>
              </a:extLst>
            </p:cNvPr>
            <p:cNvSpPr/>
            <p:nvPr/>
          </p:nvSpPr>
          <p:spPr>
            <a:xfrm>
              <a:off x="793419" y="1957274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576C966-E4B8-250A-9B9B-D1EC27DE021E}"/>
                </a:ext>
              </a:extLst>
            </p:cNvPr>
            <p:cNvGrpSpPr/>
            <p:nvPr/>
          </p:nvGrpSpPr>
          <p:grpSpPr>
            <a:xfrm>
              <a:off x="667675" y="2070830"/>
              <a:ext cx="1850628" cy="750590"/>
              <a:chOff x="667677" y="2568458"/>
              <a:chExt cx="1850628" cy="750590"/>
            </a:xfrm>
          </p:grpSpPr>
          <p:sp>
            <p:nvSpPr>
              <p:cNvPr id="144" name="Text 6">
                <a:extLst>
                  <a:ext uri="{FF2B5EF4-FFF2-40B4-BE49-F238E27FC236}">
                    <a16:creationId xmlns:a16="http://schemas.microsoft.com/office/drawing/2014/main" id="{A5702CA7-7197-B817-C2F0-CDFD3D52EDB6}"/>
                  </a:ext>
                </a:extLst>
              </p:cNvPr>
              <p:cNvSpPr/>
              <p:nvPr/>
            </p:nvSpPr>
            <p:spPr>
              <a:xfrm>
                <a:off x="718080" y="2568458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2021년 3분기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45" name="Text 7">
                <a:extLst>
                  <a:ext uri="{FF2B5EF4-FFF2-40B4-BE49-F238E27FC236}">
                    <a16:creationId xmlns:a16="http://schemas.microsoft.com/office/drawing/2014/main" id="{76F94E0E-522C-CBC6-8FAE-54A4B246407C}"/>
                  </a:ext>
                </a:extLst>
              </p:cNvPr>
              <p:cNvSpPr/>
              <p:nvPr/>
            </p:nvSpPr>
            <p:spPr>
              <a:xfrm>
                <a:off x="667677" y="2871175"/>
                <a:ext cx="1850628" cy="44787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SUPER PEOPLE (Alpha)</a:t>
                </a:r>
                <a:endPara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endParaRPr>
              </a:p>
              <a:p>
                <a:pPr marL="285739" indent="-285739" algn="l" defTabSz="761970" rtl="0" latinLnBrk="1"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SUPER PEOPLE </a:t>
                </a:r>
                <a:b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</a:b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WONDER SUPPORTER </a:t>
                </a: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선정</a:t>
                </a:r>
                <a:b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</a:b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(</a:t>
                </a:r>
                <a:r>
                  <a:rPr lang="ko-KR" alt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설문 응답 우수자 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30</a:t>
                </a:r>
                <a:r>
                  <a:rPr lang="ko-KR" alt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인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)</a:t>
                </a: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10E51F-5B00-33E1-FE4A-8063691F3F50}"/>
              </a:ext>
            </a:extLst>
          </p:cNvPr>
          <p:cNvGrpSpPr/>
          <p:nvPr/>
        </p:nvGrpSpPr>
        <p:grpSpPr>
          <a:xfrm>
            <a:off x="2532856" y="3581344"/>
            <a:ext cx="314920" cy="314920"/>
            <a:chOff x="2532856" y="3581344"/>
            <a:chExt cx="314920" cy="314920"/>
          </a:xfrm>
        </p:grpSpPr>
        <p:sp>
          <p:nvSpPr>
            <p:cNvPr id="147" name="Shape 9">
              <a:extLst>
                <a:ext uri="{FF2B5EF4-FFF2-40B4-BE49-F238E27FC236}">
                  <a16:creationId xmlns:a16="http://schemas.microsoft.com/office/drawing/2014/main" id="{251C1707-5C7E-6C09-87EB-FEE025DD5624}"/>
                </a:ext>
              </a:extLst>
            </p:cNvPr>
            <p:cNvSpPr/>
            <p:nvPr/>
          </p:nvSpPr>
          <p:spPr>
            <a:xfrm>
              <a:off x="2532856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48" name="Text 10">
              <a:extLst>
                <a:ext uri="{FF2B5EF4-FFF2-40B4-BE49-F238E27FC236}">
                  <a16:creationId xmlns:a16="http://schemas.microsoft.com/office/drawing/2014/main" id="{30DBCC50-0D73-A71C-0839-60ABAE3C2496}"/>
                </a:ext>
              </a:extLst>
            </p:cNvPr>
            <p:cNvSpPr/>
            <p:nvPr/>
          </p:nvSpPr>
          <p:spPr>
            <a:xfrm>
              <a:off x="2629694" y="3633831"/>
              <a:ext cx="121146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1ED31841-74E2-CD04-0DFA-580D3794EB06}"/>
              </a:ext>
            </a:extLst>
          </p:cNvPr>
          <p:cNvGrpSpPr/>
          <p:nvPr/>
        </p:nvGrpSpPr>
        <p:grpSpPr>
          <a:xfrm>
            <a:off x="1765002" y="4368645"/>
            <a:ext cx="1850728" cy="750590"/>
            <a:chOff x="1765003" y="4494411"/>
            <a:chExt cx="1850728" cy="750590"/>
          </a:xfrm>
        </p:grpSpPr>
        <p:sp>
          <p:nvSpPr>
            <p:cNvPr id="149" name="Text 11">
              <a:extLst>
                <a:ext uri="{FF2B5EF4-FFF2-40B4-BE49-F238E27FC236}">
                  <a16:creationId xmlns:a16="http://schemas.microsoft.com/office/drawing/2014/main" id="{D218D749-A1C4-3E6A-4314-CAFCF4AE9E40}"/>
                </a:ext>
              </a:extLst>
            </p:cNvPr>
            <p:cNvSpPr/>
            <p:nvPr/>
          </p:nvSpPr>
          <p:spPr>
            <a:xfrm>
              <a:off x="1815505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2021년 4분기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0" name="Text 12">
              <a:extLst>
                <a:ext uri="{FF2B5EF4-FFF2-40B4-BE49-F238E27FC236}">
                  <a16:creationId xmlns:a16="http://schemas.microsoft.com/office/drawing/2014/main" id="{8DB4D1DE-385A-418B-94F5-3734FFF3F448}"/>
                </a:ext>
              </a:extLst>
            </p:cNvPr>
            <p:cNvSpPr/>
            <p:nvPr/>
          </p:nvSpPr>
          <p:spPr>
            <a:xfrm>
              <a:off x="1765003" y="4797128"/>
              <a:ext cx="18507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The Cycle: Frontier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(Beta)</a:t>
              </a: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endParaRPr lang="en-US" altLang="ko-KR" sz="9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Inter" pitchFamily="34" charset="-120"/>
              </a:endParaRP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21DB23-8F69-4216-FCB0-02987CA0A729}"/>
              </a:ext>
            </a:extLst>
          </p:cNvPr>
          <p:cNvGrpSpPr/>
          <p:nvPr/>
        </p:nvGrpSpPr>
        <p:grpSpPr>
          <a:xfrm>
            <a:off x="3668017" y="3581344"/>
            <a:ext cx="314920" cy="314920"/>
            <a:chOff x="3668017" y="3581344"/>
            <a:chExt cx="314920" cy="314920"/>
          </a:xfrm>
        </p:grpSpPr>
        <p:sp>
          <p:nvSpPr>
            <p:cNvPr id="152" name="Shape 14">
              <a:extLst>
                <a:ext uri="{FF2B5EF4-FFF2-40B4-BE49-F238E27FC236}">
                  <a16:creationId xmlns:a16="http://schemas.microsoft.com/office/drawing/2014/main" id="{3D827773-CB08-8061-CD93-2C962FAF1B7D}"/>
                </a:ext>
              </a:extLst>
            </p:cNvPr>
            <p:cNvSpPr/>
            <p:nvPr/>
          </p:nvSpPr>
          <p:spPr>
            <a:xfrm>
              <a:off x="3668017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3" name="Text 15">
              <a:extLst>
                <a:ext uri="{FF2B5EF4-FFF2-40B4-BE49-F238E27FC236}">
                  <a16:creationId xmlns:a16="http://schemas.microsoft.com/office/drawing/2014/main" id="{0EF77DAB-9651-2D3C-3555-7C7CC3D1B3BB}"/>
                </a:ext>
              </a:extLst>
            </p:cNvPr>
            <p:cNvSpPr/>
            <p:nvPr/>
          </p:nvSpPr>
          <p:spPr>
            <a:xfrm>
              <a:off x="3763068" y="3633831"/>
              <a:ext cx="12471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3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C6736-6759-9812-EBD7-8BA7F42CA6A9}"/>
              </a:ext>
            </a:extLst>
          </p:cNvPr>
          <p:cNvGrpSpPr/>
          <p:nvPr/>
        </p:nvGrpSpPr>
        <p:grpSpPr>
          <a:xfrm>
            <a:off x="2943475" y="1962606"/>
            <a:ext cx="1850728" cy="1272542"/>
            <a:chOff x="2943475" y="1962606"/>
            <a:chExt cx="1850728" cy="127254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682A441-98C6-8095-0C2D-512498AC2AE8}"/>
                </a:ext>
              </a:extLst>
            </p:cNvPr>
            <p:cNvSpPr/>
            <p:nvPr/>
          </p:nvSpPr>
          <p:spPr>
            <a:xfrm>
              <a:off x="3050887" y="1962606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ECDD94CA-AF65-E425-6466-F8263C02F047}"/>
                </a:ext>
              </a:extLst>
            </p:cNvPr>
            <p:cNvGrpSpPr/>
            <p:nvPr/>
          </p:nvGrpSpPr>
          <p:grpSpPr>
            <a:xfrm>
              <a:off x="2943475" y="2074538"/>
              <a:ext cx="1850728" cy="1113236"/>
              <a:chOff x="2938000" y="2295607"/>
              <a:chExt cx="1850728" cy="1113236"/>
            </a:xfrm>
          </p:grpSpPr>
          <p:sp>
            <p:nvSpPr>
              <p:cNvPr id="154" name="Text 16">
                <a:extLst>
                  <a:ext uri="{FF2B5EF4-FFF2-40B4-BE49-F238E27FC236}">
                    <a16:creationId xmlns:a16="http://schemas.microsoft.com/office/drawing/2014/main" id="{AEE94C96-BC42-D395-0D81-3EF62E6F84A6}"/>
                  </a:ext>
                </a:extLst>
              </p:cNvPr>
              <p:cNvSpPr/>
              <p:nvPr/>
            </p:nvSpPr>
            <p:spPr>
              <a:xfrm>
                <a:off x="2988503" y="2295607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2022년 1분기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55" name="Text 17">
                <a:extLst>
                  <a:ext uri="{FF2B5EF4-FFF2-40B4-BE49-F238E27FC236}">
                    <a16:creationId xmlns:a16="http://schemas.microsoft.com/office/drawing/2014/main" id="{8C4E7A2C-2B48-4894-D700-EA82EB19DADD}"/>
                  </a:ext>
                </a:extLst>
              </p:cNvPr>
              <p:cNvSpPr/>
              <p:nvPr/>
            </p:nvSpPr>
            <p:spPr>
              <a:xfrm>
                <a:off x="2938000" y="2598323"/>
                <a:ext cx="1850728" cy="81052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리턴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얼라이브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(Alpha)</a:t>
                </a:r>
                <a:endPara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The Cycle: Frontier (Beta 2)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17AF648-B04F-9BBB-A500-6B2CC6E05EC3}"/>
              </a:ext>
            </a:extLst>
          </p:cNvPr>
          <p:cNvGrpSpPr/>
          <p:nvPr/>
        </p:nvGrpSpPr>
        <p:grpSpPr>
          <a:xfrm>
            <a:off x="4803278" y="3581344"/>
            <a:ext cx="314920" cy="314920"/>
            <a:chOff x="4803278" y="3581344"/>
            <a:chExt cx="314920" cy="314920"/>
          </a:xfrm>
        </p:grpSpPr>
        <p:sp>
          <p:nvSpPr>
            <p:cNvPr id="158" name="Shape 20">
              <a:extLst>
                <a:ext uri="{FF2B5EF4-FFF2-40B4-BE49-F238E27FC236}">
                  <a16:creationId xmlns:a16="http://schemas.microsoft.com/office/drawing/2014/main" id="{214EB5A9-DE49-ACA1-F56C-8AFB0A776EE9}"/>
                </a:ext>
              </a:extLst>
            </p:cNvPr>
            <p:cNvSpPr/>
            <p:nvPr/>
          </p:nvSpPr>
          <p:spPr>
            <a:xfrm>
              <a:off x="4803278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59" name="Text 21">
              <a:extLst>
                <a:ext uri="{FF2B5EF4-FFF2-40B4-BE49-F238E27FC236}">
                  <a16:creationId xmlns:a16="http://schemas.microsoft.com/office/drawing/2014/main" id="{0A4BAFA6-8413-1DDF-8EE3-929A80FCB6F4}"/>
                </a:ext>
              </a:extLst>
            </p:cNvPr>
            <p:cNvSpPr/>
            <p:nvPr/>
          </p:nvSpPr>
          <p:spPr>
            <a:xfrm>
              <a:off x="4895552" y="3633831"/>
              <a:ext cx="130373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4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8CF53A8-C935-83BB-0401-5376122E8BA0}"/>
              </a:ext>
            </a:extLst>
          </p:cNvPr>
          <p:cNvGrpSpPr/>
          <p:nvPr/>
        </p:nvGrpSpPr>
        <p:grpSpPr>
          <a:xfrm>
            <a:off x="4035424" y="4368645"/>
            <a:ext cx="1850728" cy="750590"/>
            <a:chOff x="4035425" y="4494411"/>
            <a:chExt cx="1850728" cy="750590"/>
          </a:xfrm>
        </p:grpSpPr>
        <p:sp>
          <p:nvSpPr>
            <p:cNvPr id="160" name="Text 22">
              <a:extLst>
                <a:ext uri="{FF2B5EF4-FFF2-40B4-BE49-F238E27FC236}">
                  <a16:creationId xmlns:a16="http://schemas.microsoft.com/office/drawing/2014/main" id="{5185FAF8-9ADF-C056-9F19-17CB48B767A1}"/>
                </a:ext>
              </a:extLst>
            </p:cNvPr>
            <p:cNvSpPr/>
            <p:nvPr/>
          </p:nvSpPr>
          <p:spPr>
            <a:xfrm>
              <a:off x="4085928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2022년 2분기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1" name="Text 23">
              <a:extLst>
                <a:ext uri="{FF2B5EF4-FFF2-40B4-BE49-F238E27FC236}">
                  <a16:creationId xmlns:a16="http://schemas.microsoft.com/office/drawing/2014/main" id="{0658DB9C-8EC6-1609-BF72-B1174845D848}"/>
                </a:ext>
              </a:extLst>
            </p:cNvPr>
            <p:cNvSpPr/>
            <p:nvPr/>
          </p:nvSpPr>
          <p:spPr>
            <a:xfrm>
              <a:off x="4035425" y="4797128"/>
              <a:ext cx="18507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VEILED EXPERTS (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Alpha)</a:t>
              </a: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 </a:t>
              </a: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B58BEA0-3E0D-4784-71F2-667142D3F6F3}"/>
              </a:ext>
            </a:extLst>
          </p:cNvPr>
          <p:cNvGrpSpPr/>
          <p:nvPr/>
        </p:nvGrpSpPr>
        <p:grpSpPr>
          <a:xfrm>
            <a:off x="5938440" y="3581344"/>
            <a:ext cx="314920" cy="314920"/>
            <a:chOff x="5938440" y="3581344"/>
            <a:chExt cx="314920" cy="314920"/>
          </a:xfrm>
        </p:grpSpPr>
        <p:sp>
          <p:nvSpPr>
            <p:cNvPr id="163" name="Shape 25">
              <a:extLst>
                <a:ext uri="{FF2B5EF4-FFF2-40B4-BE49-F238E27FC236}">
                  <a16:creationId xmlns:a16="http://schemas.microsoft.com/office/drawing/2014/main" id="{CAF4AEE9-A720-B684-C52F-5958A8396753}"/>
                </a:ext>
              </a:extLst>
            </p:cNvPr>
            <p:cNvSpPr/>
            <p:nvPr/>
          </p:nvSpPr>
          <p:spPr>
            <a:xfrm>
              <a:off x="5938440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64" name="Text 26">
              <a:extLst>
                <a:ext uri="{FF2B5EF4-FFF2-40B4-BE49-F238E27FC236}">
                  <a16:creationId xmlns:a16="http://schemas.microsoft.com/office/drawing/2014/main" id="{75064466-D23E-9426-F50E-F0B9E4BB6792}"/>
                </a:ext>
              </a:extLst>
            </p:cNvPr>
            <p:cNvSpPr/>
            <p:nvPr/>
          </p:nvSpPr>
          <p:spPr>
            <a:xfrm>
              <a:off x="6031407" y="3633831"/>
              <a:ext cx="128885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5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D54374-E558-F0E2-3A55-C4AE5EBE3F84}"/>
              </a:ext>
            </a:extLst>
          </p:cNvPr>
          <p:cNvGrpSpPr/>
          <p:nvPr/>
        </p:nvGrpSpPr>
        <p:grpSpPr>
          <a:xfrm>
            <a:off x="5285199" y="1973645"/>
            <a:ext cx="1831578" cy="1272542"/>
            <a:chOff x="5285199" y="1973645"/>
            <a:chExt cx="1831578" cy="127254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CA49A40-C747-D628-F263-80350A00A7CD}"/>
                </a:ext>
              </a:extLst>
            </p:cNvPr>
            <p:cNvSpPr/>
            <p:nvPr/>
          </p:nvSpPr>
          <p:spPr>
            <a:xfrm>
              <a:off x="5355774" y="1973645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5F48D0F1-0BE3-0016-600D-293FE8279299}"/>
                </a:ext>
              </a:extLst>
            </p:cNvPr>
            <p:cNvGrpSpPr/>
            <p:nvPr/>
          </p:nvGrpSpPr>
          <p:grpSpPr>
            <a:xfrm>
              <a:off x="5285199" y="2074888"/>
              <a:ext cx="1831578" cy="1078012"/>
              <a:chOff x="5208423" y="2380935"/>
              <a:chExt cx="1831578" cy="1078012"/>
            </a:xfrm>
          </p:grpSpPr>
          <p:sp>
            <p:nvSpPr>
              <p:cNvPr id="165" name="Text 27">
                <a:extLst>
                  <a:ext uri="{FF2B5EF4-FFF2-40B4-BE49-F238E27FC236}">
                    <a16:creationId xmlns:a16="http://schemas.microsoft.com/office/drawing/2014/main" id="{D2DE61B2-5B25-A3B1-37E5-7C6E3023D9DC}"/>
                  </a:ext>
                </a:extLst>
              </p:cNvPr>
              <p:cNvSpPr/>
              <p:nvPr/>
            </p:nvSpPr>
            <p:spPr>
              <a:xfrm>
                <a:off x="5258925" y="2380935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2022년 4분기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66" name="Text 28">
                <a:extLst>
                  <a:ext uri="{FF2B5EF4-FFF2-40B4-BE49-F238E27FC236}">
                    <a16:creationId xmlns:a16="http://schemas.microsoft.com/office/drawing/2014/main" id="{17A38C37-8047-1099-F81F-38ECBC80C6C7}"/>
                  </a:ext>
                </a:extLst>
              </p:cNvPr>
              <p:cNvSpPr/>
              <p:nvPr/>
            </p:nvSpPr>
            <p:spPr>
              <a:xfrm>
                <a:off x="5208423" y="2683651"/>
                <a:ext cx="1831578" cy="77529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워헤이븐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(Alpha)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퍼스트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</a:t>
                </a:r>
                <a:r>
                  <a:rPr lang="en-US" altLang="ko-KR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디센던트</a:t>
                </a: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(Alpha)</a:t>
                </a: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601F53-E6A7-2720-8E1D-3BE974A189DE}"/>
              </a:ext>
            </a:extLst>
          </p:cNvPr>
          <p:cNvGrpSpPr/>
          <p:nvPr/>
        </p:nvGrpSpPr>
        <p:grpSpPr>
          <a:xfrm>
            <a:off x="7073701" y="3581344"/>
            <a:ext cx="314920" cy="314920"/>
            <a:chOff x="7073701" y="3581344"/>
            <a:chExt cx="314920" cy="314920"/>
          </a:xfrm>
        </p:grpSpPr>
        <p:sp>
          <p:nvSpPr>
            <p:cNvPr id="170" name="Shape 32">
              <a:extLst>
                <a:ext uri="{FF2B5EF4-FFF2-40B4-BE49-F238E27FC236}">
                  <a16:creationId xmlns:a16="http://schemas.microsoft.com/office/drawing/2014/main" id="{124362E0-411D-78AE-7ACD-64F8FE211ADA}"/>
                </a:ext>
              </a:extLst>
            </p:cNvPr>
            <p:cNvSpPr/>
            <p:nvPr/>
          </p:nvSpPr>
          <p:spPr>
            <a:xfrm>
              <a:off x="7073701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1" name="Text 33">
              <a:extLst>
                <a:ext uri="{FF2B5EF4-FFF2-40B4-BE49-F238E27FC236}">
                  <a16:creationId xmlns:a16="http://schemas.microsoft.com/office/drawing/2014/main" id="{381E820B-23D9-42EB-4E56-3947981F0DA3}"/>
                </a:ext>
              </a:extLst>
            </p:cNvPr>
            <p:cNvSpPr/>
            <p:nvPr/>
          </p:nvSpPr>
          <p:spPr>
            <a:xfrm>
              <a:off x="7164982" y="3633831"/>
              <a:ext cx="1322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6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DD999D10-B3F8-4DA9-FFF7-29D7E7EDA9D3}"/>
              </a:ext>
            </a:extLst>
          </p:cNvPr>
          <p:cNvGrpSpPr/>
          <p:nvPr/>
        </p:nvGrpSpPr>
        <p:grpSpPr>
          <a:xfrm>
            <a:off x="6305847" y="4368645"/>
            <a:ext cx="1850628" cy="750590"/>
            <a:chOff x="6305848" y="4494411"/>
            <a:chExt cx="1850628" cy="750590"/>
          </a:xfrm>
        </p:grpSpPr>
        <p:sp>
          <p:nvSpPr>
            <p:cNvPr id="172" name="Text 34">
              <a:extLst>
                <a:ext uri="{FF2B5EF4-FFF2-40B4-BE49-F238E27FC236}">
                  <a16:creationId xmlns:a16="http://schemas.microsoft.com/office/drawing/2014/main" id="{D5DA1057-74B7-4FB2-0271-E8C6E03591E4}"/>
                </a:ext>
              </a:extLst>
            </p:cNvPr>
            <p:cNvSpPr/>
            <p:nvPr/>
          </p:nvSpPr>
          <p:spPr>
            <a:xfrm>
              <a:off x="6356251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2023년 4분기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3" name="Text 35">
              <a:extLst>
                <a:ext uri="{FF2B5EF4-FFF2-40B4-BE49-F238E27FC236}">
                  <a16:creationId xmlns:a16="http://schemas.microsoft.com/office/drawing/2014/main" id="{F605DF08-F9A6-F85A-3ED8-75C006659221}"/>
                </a:ext>
              </a:extLst>
            </p:cNvPr>
            <p:cNvSpPr/>
            <p:nvPr/>
          </p:nvSpPr>
          <p:spPr>
            <a:xfrm>
              <a:off x="6305848" y="4797128"/>
              <a:ext cx="1850628" cy="447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Zenless Zone Zero (Beta)</a:t>
              </a: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낙원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: </a:t>
              </a: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라스트 파라다이스</a:t>
              </a: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(Alpha)</a:t>
              </a:r>
              <a:endParaRPr lang="en-US" sz="9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Inter" pitchFamily="34" charset="-120"/>
              </a:endParaRP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The Finals (beta 2)</a:t>
              </a: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7A77F06-DAAC-6B3D-68F3-88230E31E01F}"/>
              </a:ext>
            </a:extLst>
          </p:cNvPr>
          <p:cNvGrpSpPr/>
          <p:nvPr/>
        </p:nvGrpSpPr>
        <p:grpSpPr>
          <a:xfrm>
            <a:off x="8208862" y="3581344"/>
            <a:ext cx="314920" cy="314920"/>
            <a:chOff x="8208862" y="3581344"/>
            <a:chExt cx="314920" cy="314920"/>
          </a:xfrm>
        </p:grpSpPr>
        <p:sp>
          <p:nvSpPr>
            <p:cNvPr id="175" name="Shape 37">
              <a:extLst>
                <a:ext uri="{FF2B5EF4-FFF2-40B4-BE49-F238E27FC236}">
                  <a16:creationId xmlns:a16="http://schemas.microsoft.com/office/drawing/2014/main" id="{53A7BFEE-266E-B930-5EB6-FE19BE136376}"/>
                </a:ext>
              </a:extLst>
            </p:cNvPr>
            <p:cNvSpPr/>
            <p:nvPr/>
          </p:nvSpPr>
          <p:spPr>
            <a:xfrm>
              <a:off x="8208862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76" name="Text 38">
              <a:extLst>
                <a:ext uri="{FF2B5EF4-FFF2-40B4-BE49-F238E27FC236}">
                  <a16:creationId xmlns:a16="http://schemas.microsoft.com/office/drawing/2014/main" id="{4E4DA15E-84A5-CCD5-8CEB-79DBB0508531}"/>
                </a:ext>
              </a:extLst>
            </p:cNvPr>
            <p:cNvSpPr/>
            <p:nvPr/>
          </p:nvSpPr>
          <p:spPr>
            <a:xfrm>
              <a:off x="8310165" y="3633831"/>
              <a:ext cx="112316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7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B47DD1-B8CE-5EE5-C2DA-9C7814CCB1CB}"/>
              </a:ext>
            </a:extLst>
          </p:cNvPr>
          <p:cNvGrpSpPr/>
          <p:nvPr/>
        </p:nvGrpSpPr>
        <p:grpSpPr>
          <a:xfrm>
            <a:off x="7543797" y="1962606"/>
            <a:ext cx="2060113" cy="1272542"/>
            <a:chOff x="7543797" y="1962606"/>
            <a:chExt cx="2060113" cy="127254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67BD10E-865F-DF7F-47AB-69AD27EDE1B8}"/>
                </a:ext>
              </a:extLst>
            </p:cNvPr>
            <p:cNvSpPr/>
            <p:nvPr/>
          </p:nvSpPr>
          <p:spPr>
            <a:xfrm>
              <a:off x="7686426" y="1962606"/>
              <a:ext cx="1879649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BC99FA6-975A-3466-E503-D8DDB174B043}"/>
                </a:ext>
              </a:extLst>
            </p:cNvPr>
            <p:cNvGrpSpPr/>
            <p:nvPr/>
          </p:nvGrpSpPr>
          <p:grpSpPr>
            <a:xfrm>
              <a:off x="7543797" y="2065518"/>
              <a:ext cx="2060113" cy="974527"/>
              <a:chOff x="7478844" y="2198466"/>
              <a:chExt cx="2060113" cy="974527"/>
            </a:xfrm>
          </p:grpSpPr>
          <p:sp>
            <p:nvSpPr>
              <p:cNvPr id="177" name="Text 39">
                <a:extLst>
                  <a:ext uri="{FF2B5EF4-FFF2-40B4-BE49-F238E27FC236}">
                    <a16:creationId xmlns:a16="http://schemas.microsoft.com/office/drawing/2014/main" id="{86E21C63-FF96-CD8F-DBA4-D4A7EE42CB38}"/>
                  </a:ext>
                </a:extLst>
              </p:cNvPr>
              <p:cNvSpPr/>
              <p:nvPr/>
            </p:nvSpPr>
            <p:spPr>
              <a:xfrm>
                <a:off x="7529348" y="2198466"/>
                <a:ext cx="1749723" cy="21877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 defTabSz="761970" rtl="0" latinLnBrk="1">
                  <a:lnSpc>
                    <a:spcPts val="1708"/>
                  </a:lnSpc>
                </a:pPr>
                <a:r>
                  <a:rPr lang="en-US" sz="1375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DM Sans Medium" pitchFamily="34" charset="-120"/>
                  </a:rPr>
                  <a:t>2024년 2분기</a:t>
                </a:r>
                <a:endParaRPr lang="en-US" sz="1375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  <p:sp>
            <p:nvSpPr>
              <p:cNvPr id="178" name="Text 40">
                <a:extLst>
                  <a:ext uri="{FF2B5EF4-FFF2-40B4-BE49-F238E27FC236}">
                    <a16:creationId xmlns:a16="http://schemas.microsoft.com/office/drawing/2014/main" id="{D5A7A306-14AD-5326-8112-BE18010B71FC}"/>
                  </a:ext>
                </a:extLst>
              </p:cNvPr>
              <p:cNvSpPr/>
              <p:nvPr/>
            </p:nvSpPr>
            <p:spPr>
              <a:xfrm>
                <a:off x="7478844" y="2501183"/>
                <a:ext cx="2060113" cy="6718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sz="900" kern="1200" dirty="0" err="1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TheMidnightWalkers</a:t>
                </a:r>
                <a:r>
                  <a:rPr lang="en-US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 Pre-Alpha</a:t>
                </a: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r>
                  <a:rPr lang="en-US" altLang="ko-KR" sz="900" kern="1200" dirty="0">
                    <a:solidFill>
                      <a:srgbClr val="000000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  <a:cs typeface="Inter" pitchFamily="34" charset="-120"/>
                  </a:rPr>
                  <a:t>Arena Breakout Infinite Beta</a:t>
                </a:r>
                <a:endParaRPr lang="en-US" altLang="ko-KR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  <a:p>
                <a:pPr marL="285739" indent="-285739" algn="l" defTabSz="761970" rtl="0" latinLnBrk="1">
                  <a:lnSpc>
                    <a:spcPts val="1750"/>
                  </a:lnSpc>
                  <a:buSzPct val="100000"/>
                  <a:buFontTx/>
                  <a:buChar char="•"/>
                </a:pPr>
                <a:endParaRPr lang="en-US" sz="900" kern="1200" dirty="0">
                  <a:solidFill>
                    <a:prstClr val="black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1E4390-AEFA-3706-2C5D-EF7F36BFBB6F}"/>
              </a:ext>
            </a:extLst>
          </p:cNvPr>
          <p:cNvGrpSpPr/>
          <p:nvPr/>
        </p:nvGrpSpPr>
        <p:grpSpPr>
          <a:xfrm>
            <a:off x="9344024" y="3581344"/>
            <a:ext cx="314920" cy="314920"/>
            <a:chOff x="9344024" y="3581344"/>
            <a:chExt cx="314920" cy="314920"/>
          </a:xfrm>
        </p:grpSpPr>
        <p:sp>
          <p:nvSpPr>
            <p:cNvPr id="181" name="Shape 43">
              <a:extLst>
                <a:ext uri="{FF2B5EF4-FFF2-40B4-BE49-F238E27FC236}">
                  <a16:creationId xmlns:a16="http://schemas.microsoft.com/office/drawing/2014/main" id="{96EBF9C9-5F25-2696-DC10-57DEEFACCD72}"/>
                </a:ext>
              </a:extLst>
            </p:cNvPr>
            <p:cNvSpPr/>
            <p:nvPr/>
          </p:nvSpPr>
          <p:spPr>
            <a:xfrm>
              <a:off x="9344024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2" name="Text 44">
              <a:extLst>
                <a:ext uri="{FF2B5EF4-FFF2-40B4-BE49-F238E27FC236}">
                  <a16:creationId xmlns:a16="http://schemas.microsoft.com/office/drawing/2014/main" id="{C83BC81D-9BBC-1A3C-8FD5-DDB4730F6DC7}"/>
                </a:ext>
              </a:extLst>
            </p:cNvPr>
            <p:cNvSpPr/>
            <p:nvPr/>
          </p:nvSpPr>
          <p:spPr>
            <a:xfrm>
              <a:off x="9436793" y="3633831"/>
              <a:ext cx="129282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8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D82EE52-AD43-6250-81B3-A5FAA1CD471F}"/>
              </a:ext>
            </a:extLst>
          </p:cNvPr>
          <p:cNvGrpSpPr/>
          <p:nvPr/>
        </p:nvGrpSpPr>
        <p:grpSpPr>
          <a:xfrm>
            <a:off x="8576170" y="4368645"/>
            <a:ext cx="1850728" cy="1487571"/>
            <a:chOff x="8576171" y="4494411"/>
            <a:chExt cx="1850728" cy="1487571"/>
          </a:xfrm>
        </p:grpSpPr>
        <p:sp>
          <p:nvSpPr>
            <p:cNvPr id="183" name="Text 45">
              <a:extLst>
                <a:ext uri="{FF2B5EF4-FFF2-40B4-BE49-F238E27FC236}">
                  <a16:creationId xmlns:a16="http://schemas.microsoft.com/office/drawing/2014/main" id="{9E7591E5-9A5D-8728-3B65-EBD90C3BE7DA}"/>
                </a:ext>
              </a:extLst>
            </p:cNvPr>
            <p:cNvSpPr/>
            <p:nvPr/>
          </p:nvSpPr>
          <p:spPr>
            <a:xfrm>
              <a:off x="8626674" y="4494411"/>
              <a:ext cx="1749723" cy="2187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2024년 3분기</a:t>
              </a: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4" name="Text 46">
              <a:extLst>
                <a:ext uri="{FF2B5EF4-FFF2-40B4-BE49-F238E27FC236}">
                  <a16:creationId xmlns:a16="http://schemas.microsoft.com/office/drawing/2014/main" id="{9991F727-6B71-77C2-3DF9-D07C89FD21E0}"/>
                </a:ext>
              </a:extLst>
            </p:cNvPr>
            <p:cNvSpPr/>
            <p:nvPr/>
          </p:nvSpPr>
          <p:spPr>
            <a:xfrm>
              <a:off x="8576171" y="4797127"/>
              <a:ext cx="1850728" cy="11848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Arena Breakout Infinite Beta 2</a:t>
              </a: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Mecha BREAK (Alpha)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Deadlock </a:t>
              </a:r>
            </a:p>
            <a:p>
              <a:pPr marL="285739" indent="-285739" algn="l" defTabSz="761970" rtl="0" latinLnBrk="1">
                <a:lnSpc>
                  <a:spcPct val="15000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Delta</a:t>
              </a:r>
              <a:r>
                <a:rPr lang="ko-KR" altLang="en-US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 </a:t>
              </a: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+mn-cs"/>
                </a:rPr>
                <a:t>Force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99E407-8426-52D4-2803-AB499CDAEDFA}"/>
              </a:ext>
            </a:extLst>
          </p:cNvPr>
          <p:cNvGrpSpPr/>
          <p:nvPr/>
        </p:nvGrpSpPr>
        <p:grpSpPr>
          <a:xfrm>
            <a:off x="10479285" y="3581344"/>
            <a:ext cx="314920" cy="314920"/>
            <a:chOff x="10479285" y="3581344"/>
            <a:chExt cx="314920" cy="314920"/>
          </a:xfrm>
        </p:grpSpPr>
        <p:sp>
          <p:nvSpPr>
            <p:cNvPr id="188" name="Shape 50">
              <a:extLst>
                <a:ext uri="{FF2B5EF4-FFF2-40B4-BE49-F238E27FC236}">
                  <a16:creationId xmlns:a16="http://schemas.microsoft.com/office/drawing/2014/main" id="{9B7FC2B7-126A-D7E4-C4C8-599F64F6C8E0}"/>
                </a:ext>
              </a:extLst>
            </p:cNvPr>
            <p:cNvSpPr/>
            <p:nvPr/>
          </p:nvSpPr>
          <p:spPr>
            <a:xfrm>
              <a:off x="10479285" y="3581344"/>
              <a:ext cx="314920" cy="314920"/>
            </a:xfrm>
            <a:prstGeom prst="roundRect">
              <a:avLst>
                <a:gd name="adj" fmla="val 6668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pPr algn="l" defTabSz="761970" rtl="0" latinLnBrk="1"/>
              <a:endParaRPr lang="ko-KR" altLang="en-US" sz="1500" kern="120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189" name="Text 51">
              <a:extLst>
                <a:ext uri="{FF2B5EF4-FFF2-40B4-BE49-F238E27FC236}">
                  <a16:creationId xmlns:a16="http://schemas.microsoft.com/office/drawing/2014/main" id="{413741F7-036E-E420-3051-54996C181384}"/>
                </a:ext>
              </a:extLst>
            </p:cNvPr>
            <p:cNvSpPr/>
            <p:nvPr/>
          </p:nvSpPr>
          <p:spPr>
            <a:xfrm>
              <a:off x="10570567" y="3633831"/>
              <a:ext cx="132258" cy="2099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625"/>
                </a:lnSpc>
              </a:pPr>
              <a:r>
                <a:rPr lang="en-US" sz="1625" kern="1200" dirty="0">
                  <a:solidFill>
                    <a:srgbClr val="FFFFFF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9</a:t>
              </a:r>
              <a:endParaRPr lang="en-US" sz="162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pic>
        <p:nvPicPr>
          <p:cNvPr id="8" name="그림 7" descr="텍스트, 인간의 얼굴, 아니메, CG 아트워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19EEB8-C3D6-645A-4506-45C8870E3F91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텍스트, 그래픽 디자인, 포스터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9FCEB2-ADBF-ECFC-E7E5-E8DBA1C090DE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83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 descr="텍스트, 무기, 액션 영화, 음악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7CE9EA-4E89-0C5C-229F-3A3BE203EDED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30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 descr="아니메, 만화 영화, 소설, 가상의 캐릭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DB3931-D0F6-CA73-32AE-76339DA29AFC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07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그림 14" descr="텍스트, 디지털 합성, 스크린샷, 액션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CCA68A-9452-119F-3896-0B6435D9311F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07" y="5966173"/>
            <a:ext cx="1083171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 descr="텍스트, 하늘, 구름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A04B8D-DB59-AAF6-86B7-6DA7CA7EB0F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12" y="5964908"/>
            <a:ext cx="1080000" cy="721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 descr="텍스트, 아니메, 액션 영화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1EB2C4-76C5-D8D7-3A39-ABA310C27DC8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30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 descr="스크린샷, PC 게임, 아니메, 디지털 합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BE1BAE-8AFD-904F-509E-0B2AF7F70B9E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 descr="의류, 가상의 캐릭터, 무기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17A91A-4235-7F21-FD56-6100947C8D74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0" name="그림 199" descr="텍스트, 무기, 포스터, 액션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3A0D19-B2B7-2311-6B2D-DFA7047D6CB9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86" y="5966173"/>
            <a:ext cx="108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3" name="그림 202" descr="텍스트, 로고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3F4FF8-A429-D86A-134E-D4A130A7F9E1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26" y="5959465"/>
            <a:ext cx="1080000" cy="72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FDFBFF-775A-746F-FB24-8A2077F25365}"/>
              </a:ext>
            </a:extLst>
          </p:cNvPr>
          <p:cNvGrpSpPr/>
          <p:nvPr/>
        </p:nvGrpSpPr>
        <p:grpSpPr>
          <a:xfrm>
            <a:off x="9730481" y="1957274"/>
            <a:ext cx="1831578" cy="1272542"/>
            <a:chOff x="9730481" y="1957274"/>
            <a:chExt cx="1831578" cy="127254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C41EBEF-CEE0-F746-D33F-0B580746FC70}"/>
                </a:ext>
              </a:extLst>
            </p:cNvPr>
            <p:cNvSpPr/>
            <p:nvPr/>
          </p:nvSpPr>
          <p:spPr>
            <a:xfrm>
              <a:off x="9790194" y="1957274"/>
              <a:ext cx="1703885" cy="1272542"/>
            </a:xfrm>
            <a:prstGeom prst="roundRect">
              <a:avLst>
                <a:gd name="adj" fmla="val 5878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Text 52">
              <a:extLst>
                <a:ext uri="{FF2B5EF4-FFF2-40B4-BE49-F238E27FC236}">
                  <a16:creationId xmlns:a16="http://schemas.microsoft.com/office/drawing/2014/main" id="{985F4C28-3078-3E83-7445-E01201A723FE}"/>
                </a:ext>
              </a:extLst>
            </p:cNvPr>
            <p:cNvSpPr/>
            <p:nvPr/>
          </p:nvSpPr>
          <p:spPr>
            <a:xfrm>
              <a:off x="9790194" y="2069380"/>
              <a:ext cx="1749723" cy="298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 defTabSz="761970" rtl="0" latinLnBrk="1">
                <a:lnSpc>
                  <a:spcPts val="1708"/>
                </a:lnSpc>
              </a:pPr>
              <a:r>
                <a:rPr lang="en-US" sz="1375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DM Sans Medium" pitchFamily="34" charset="-120"/>
                </a:rPr>
                <a:t>2024년 4분기</a:t>
              </a:r>
            </a:p>
            <a:p>
              <a:pPr algn="ctr" defTabSz="761970" rtl="0" latinLnBrk="1">
                <a:lnSpc>
                  <a:spcPts val="1708"/>
                </a:lnSpc>
              </a:pPr>
              <a:endParaRPr lang="en-US" sz="1375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  <p:sp>
          <p:nvSpPr>
            <p:cNvPr id="208" name="Text 28">
              <a:extLst>
                <a:ext uri="{FF2B5EF4-FFF2-40B4-BE49-F238E27FC236}">
                  <a16:creationId xmlns:a16="http://schemas.microsoft.com/office/drawing/2014/main" id="{4E2E6B15-9BE2-3955-D1E7-70B546D9B434}"/>
                </a:ext>
              </a:extLst>
            </p:cNvPr>
            <p:cNvSpPr/>
            <p:nvPr/>
          </p:nvSpPr>
          <p:spPr>
            <a:xfrm>
              <a:off x="9730481" y="2362248"/>
              <a:ext cx="1831578" cy="7752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r>
                <a:rPr lang="en-US" altLang="ko-KR" sz="900" kern="1200" dirty="0">
                  <a:solidFill>
                    <a:srgbClr val="000000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Inter" pitchFamily="34" charset="-120"/>
                </a:rPr>
                <a:t>ARC Raiders (Alpha)</a:t>
              </a: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algn="l" defTabSz="761970" rtl="0" latinLnBrk="1">
                <a:lnSpc>
                  <a:spcPts val="1750"/>
                </a:lnSpc>
                <a:buSzPct val="100000"/>
              </a:pPr>
              <a:endParaRPr lang="en-US" altLang="ko-KR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  <a:p>
              <a:pPr marL="285739" indent="-285739" algn="l" defTabSz="761970" rtl="0" latinLnBrk="1">
                <a:lnSpc>
                  <a:spcPts val="1750"/>
                </a:lnSpc>
                <a:buSzPct val="100000"/>
                <a:buFontTx/>
                <a:buChar char="•"/>
              </a:pPr>
              <a:endParaRPr lang="en-US" sz="900" kern="1200" dirty="0">
                <a:solidFill>
                  <a:prstClr val="black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B8BCDD5-2C99-22A1-6753-8AFBE5842114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14" action="ppaction://hlinksldjump"/>
              </a:rPr>
              <a:t>목차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1664D-EA0B-2A59-266B-F5FDE773FA9B}"/>
              </a:ext>
            </a:extLst>
          </p:cNvPr>
          <p:cNvGrpSpPr/>
          <p:nvPr/>
        </p:nvGrpSpPr>
        <p:grpSpPr>
          <a:xfrm>
            <a:off x="361160" y="862387"/>
            <a:ext cx="11340899" cy="948831"/>
            <a:chOff x="1056429" y="1584943"/>
            <a:chExt cx="10222695" cy="1050036"/>
          </a:xfrm>
        </p:grpSpPr>
        <p:pic>
          <p:nvPicPr>
            <p:cNvPr id="31" name="object 4">
              <a:extLst>
                <a:ext uri="{FF2B5EF4-FFF2-40B4-BE49-F238E27FC236}">
                  <a16:creationId xmlns:a16="http://schemas.microsoft.com/office/drawing/2014/main" id="{08C9276B-8A0C-3FCC-465B-6C7EA2E1B5C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B50121BF-41A7-E5E5-8D79-F994E10045D6}"/>
                </a:ext>
              </a:extLst>
            </p:cNvPr>
            <p:cNvSpPr txBox="1"/>
            <p:nvPr/>
          </p:nvSpPr>
          <p:spPr>
            <a:xfrm>
              <a:off x="1056429" y="1735113"/>
              <a:ext cx="10096499" cy="688306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슈팅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액션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배틀로얄 장르의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클로즈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알파 및 베타 테스트에 참여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테스트 이후 설문조사에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게임의 장단점을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적극적으로 응답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피드백 제공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30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E161-C8B3-82A7-DCA1-E7C9F125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7036C93F-B506-150C-736A-74D5022ED9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432543"/>
            <a:ext cx="10136124" cy="1050036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4A617028-7A4B-D244-0651-DC6980239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1066800"/>
            <a:ext cx="24771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테스터로써 느낀점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6C45DD1-BC80-1E7F-1141-8B4C326E8A18}"/>
              </a:ext>
            </a:extLst>
          </p:cNvPr>
          <p:cNvSpPr txBox="1"/>
          <p:nvPr/>
        </p:nvSpPr>
        <p:spPr>
          <a:xfrm>
            <a:off x="914400" y="1592031"/>
            <a:ext cx="10096499" cy="6219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단순한 게임 플레이가 아니라 불편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불쾌했던 경험을 토대로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게임을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분석하</a:t>
            </a:r>
            <a:r>
              <a:rPr lang="ko-KR" altLang="en-US" sz="14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며</a:t>
            </a:r>
            <a:r>
              <a: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유저의 눈높이로 피드백을 받는 것은 중요하다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피드백과 반영 과정</a:t>
            </a:r>
            <a:r>
              <a:rPr lang="ko-KR" altLang="en-US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을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직접 지켜보며 사소한 패치도 여러가지 요소를 고려해야 한다는 것을 배움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762E151-EB8B-8BA3-59BB-8E8F1ED334CE}"/>
              </a:ext>
            </a:extLst>
          </p:cNvPr>
          <p:cNvSpPr txBox="1"/>
          <p:nvPr/>
        </p:nvSpPr>
        <p:spPr>
          <a:xfrm>
            <a:off x="988695" y="4949216"/>
            <a:ext cx="10166604" cy="31675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02615" marR="0" lvl="0" indent="-285750" defTabSz="91440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TV </a:t>
            </a:r>
            <a:r>
              <a:rPr lang="ko-KR" altLang="en-US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퍼즐 콘텐츠의 게임 몰입감 저하 문제가 </a:t>
            </a:r>
            <a:r>
              <a:rPr lang="en-US" altLang="ko-KR" sz="14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endParaRPr kumimoji="0" lang="en-US" altLang="ko-KR" sz="1400" b="0" i="0" u="none" strike="noStrike" kern="0" cap="none" spc="-2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EEEDF4A-BDE1-8477-F197-12C87B73EC15}"/>
              </a:ext>
            </a:extLst>
          </p:cNvPr>
          <p:cNvSpPr txBox="1">
            <a:spLocks/>
          </p:cNvSpPr>
          <p:nvPr/>
        </p:nvSpPr>
        <p:spPr>
          <a:xfrm>
            <a:off x="988695" y="2676924"/>
            <a:ext cx="38496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rgbClr val="DDD9D1"/>
                </a:solidFill>
                <a:latin typeface="함초롬돋움"/>
                <a:ea typeface="+mj-ea"/>
                <a:cs typeface="함초롬돋움"/>
              </a:defRPr>
            </a:lvl1pPr>
          </a:lstStyle>
          <a:p>
            <a:pPr marL="254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산뜻돋움"/>
              </a:rPr>
              <a:t>피드백 적용 사례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DDD9D1"/>
              </a:solidFill>
              <a:effectLst/>
              <a:uLnTx/>
              <a:uFillTx/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산뜻돋움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4FAA19-BEFF-EC65-4EAD-1C29A1C52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843732"/>
              </p:ext>
            </p:extLst>
          </p:nvPr>
        </p:nvGraphicFramePr>
        <p:xfrm>
          <a:off x="1020700" y="3130314"/>
          <a:ext cx="10234929" cy="3291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3083641958"/>
                    </a:ext>
                  </a:extLst>
                </a:gridCol>
                <a:gridCol w="3278302">
                  <a:extLst>
                    <a:ext uri="{9D8B030D-6E8A-4147-A177-3AD203B41FA5}">
                      <a16:colId xmlns:a16="http://schemas.microsoft.com/office/drawing/2014/main" val="4080947214"/>
                    </a:ext>
                  </a:extLst>
                </a:gridCol>
                <a:gridCol w="3744543">
                  <a:extLst>
                    <a:ext uri="{9D8B030D-6E8A-4147-A177-3AD203B41FA5}">
                      <a16:colId xmlns:a16="http://schemas.microsoft.com/office/drawing/2014/main" val="4243917984"/>
                    </a:ext>
                  </a:extLst>
                </a:gridCol>
                <a:gridCol w="1959229">
                  <a:extLst>
                    <a:ext uri="{9D8B030D-6E8A-4147-A177-3AD203B41FA5}">
                      <a16:colId xmlns:a16="http://schemas.microsoft.com/office/drawing/2014/main" val="397217853"/>
                    </a:ext>
                  </a:extLst>
                </a:gridCol>
              </a:tblGrid>
              <a:tr h="259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개선 요청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적용 사례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985252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오버워치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(2017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년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항목이 너무 포괄적이라 직관성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카테고리를 세분화하여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b="1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비매너</a:t>
                      </a:r>
                      <a:r>
                        <a:rPr lang="en-US" altLang="ko-KR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b="1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치트</a:t>
                      </a:r>
                      <a:r>
                        <a:rPr lang="en-US" altLang="ko-KR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b="1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채팅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등 항목 추가 요청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채팅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–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도배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광고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욕설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음성 등 세분화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신고 시스템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항목 추가 및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32497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 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특정 스킬의 불합리한 성능으로 불쾌함 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클래스간 스킬 밸런스 및 쿨타임 조정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텔레포터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–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스킬 사운드 증폭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범위 축소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쿨타임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직업 스킬 쿨타임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수치 조정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270621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유저간 실력 격차로 인해 성장 격차 심화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조합 시스템 개선 및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재료 아이템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확율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증가 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조합식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변경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및 간소화 필요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최상위 재료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스폰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확률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조합식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간소화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,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</a:t>
                      </a:r>
                      <a:b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</a:b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재료 아이템 </a:t>
                      </a: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스폰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 확률 증가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68201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한컴 훈민정음 세로쓰기"/>
                        </a:rPr>
                        <a:t>Super People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배틀로얄 정체성 중 하나인 평등을 해치는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및 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시스템으로 인해 유저간 불평등 심화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(pay to win)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개선 또는 특정 총기의 성능 조정</a:t>
                      </a:r>
                      <a:endParaRPr lang="en-US" altLang="ko-KR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삭제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 시스템 수치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총기 강화 시스템 제거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등급 업 시스템 유지 및 개선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775244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퍼스트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디센던</a:t>
                      </a: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트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불쾌감을 주는 퀘스트 개선 필요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실드를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연료로 쓰는 화물 운송 퀘스트의 불합리함 해소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예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)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운송 활성화 범위 확장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쉴드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소모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퀘스트 진행 중 자동 파티 매칭 기능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529397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Delta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Force</a:t>
                      </a:r>
                      <a:endParaRPr lang="en-US" altLang="ko-KR" sz="1000" kern="1200" dirty="0">
                        <a:solidFill>
                          <a:prstClr val="black"/>
                        </a:solidFill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플레이 중 탈것 커스텀 불가에 따른 플레이 경험 경직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내 탈것 커스터마이징 기능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게임 내 탈것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커스텀 기능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436719"/>
                  </a:ext>
                </a:extLst>
              </a:tr>
              <a:tr h="23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Delta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+mn-cs"/>
                        </a:rPr>
                        <a:t>Force</a:t>
                      </a:r>
                      <a:endParaRPr lang="en-US" altLang="ko-KR" sz="1000" kern="1200" dirty="0">
                        <a:solidFill>
                          <a:prstClr val="black"/>
                        </a:solidFill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전면전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‘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잿더미 구역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’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A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지역 공격측 공격 성공 비율 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전선 확대로 인한 우회로 추가 개방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레벨 레이아웃 변경으로 인한 우회로 확보 및 전선 확대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9058"/>
                  </a:ext>
                </a:extLst>
              </a:tr>
              <a:tr h="1395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Zenless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  <a:cs typeface="Inter" pitchFamily="34" charset="-120"/>
                        </a:rPr>
                        <a:t> Zone Zero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던전의 퍼즐 요소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(TV)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가 전투 흐름을 방해함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TV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퍼즐 시스템을 핵심 콘텐츠로 활용하거나 </a:t>
                      </a:r>
                      <a:b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</a:b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답답함을 해소시킬 수 있는 배속 기능 추가 요청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.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연출 배속 및 </a:t>
                      </a:r>
                      <a:r>
                        <a:rPr lang="ko-KR" altLang="en-US" sz="1000" dirty="0" err="1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스킵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 기능 추가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퍼즐 던전 분리</a:t>
                      </a:r>
                      <a:r>
                        <a:rPr lang="en-US" altLang="ko-KR" sz="1000" dirty="0">
                          <a:latin typeface="경기천년바탕OTF Bold" panose="02020803020101020101" pitchFamily="18" charset="-127"/>
                          <a:ea typeface="경기천년바탕OTF Bold" panose="02020803020101020101" pitchFamily="18" charset="-127"/>
                        </a:rPr>
                        <a:t>, </a:t>
                      </a:r>
                      <a:endParaRPr lang="ko-KR" altLang="en-US" sz="1000" dirty="0">
                        <a:latin typeface="경기천년바탕OTF Bold" panose="02020803020101020101" pitchFamily="18" charset="-127"/>
                        <a:ea typeface="경기천년바탕OTF Bold" panose="020208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07925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4E7AE1AC-A278-95BF-7831-BCF2AC8AE7BD}"/>
              </a:ext>
            </a:extLst>
          </p:cNvPr>
          <p:cNvSpPr txBox="1"/>
          <p:nvPr/>
        </p:nvSpPr>
        <p:spPr>
          <a:xfrm>
            <a:off x="457200" y="381000"/>
            <a:ext cx="5638800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en-US" altLang="ko-KR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게임 테스트 참여 기록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3DF48-DFF3-FCFC-719E-9839D642C0D8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3B359-9BBD-7D9D-F384-88590E128230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2ABF229-CE32-210E-C8DB-F054951C5E5C}"/>
              </a:ext>
            </a:extLst>
          </p:cNvPr>
          <p:cNvSpPr txBox="1"/>
          <p:nvPr/>
        </p:nvSpPr>
        <p:spPr>
          <a:xfrm>
            <a:off x="457200" y="381000"/>
            <a:ext cx="5638800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활동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kern="1200" dirty="0">
                <a:solidFill>
                  <a:srgbClr val="000000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DM Sans Medium" pitchFamily="34" charset="-120"/>
              </a:rPr>
              <a:t>특별한 경험</a:t>
            </a:r>
            <a:endParaRPr lang="ko-KR" altLang="en-US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9FCD39-70D3-12AE-CC14-D9039851FD2F}"/>
              </a:ext>
            </a:extLst>
          </p:cNvPr>
          <p:cNvGrpSpPr/>
          <p:nvPr/>
        </p:nvGrpSpPr>
        <p:grpSpPr>
          <a:xfrm>
            <a:off x="9290533" y="2091284"/>
            <a:ext cx="2645215" cy="4475064"/>
            <a:chOff x="5983779" y="2073019"/>
            <a:chExt cx="2645215" cy="4475064"/>
          </a:xfrm>
        </p:grpSpPr>
        <p:pic>
          <p:nvPicPr>
            <p:cNvPr id="4" name="그림 3" descr="텍스트, 편지, 폰트, 디자인이(가) 표시된 사진&#10;&#10;자동 생성된 설명">
              <a:extLst>
                <a:ext uri="{FF2B5EF4-FFF2-40B4-BE49-F238E27FC236}">
                  <a16:creationId xmlns:a16="http://schemas.microsoft.com/office/drawing/2014/main" id="{29B2B1D3-AF11-6C86-071D-5D250E68B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779" y="2793090"/>
              <a:ext cx="2628900" cy="37549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9F1E33-C002-2F3C-19DB-BD5C6F560683}"/>
                </a:ext>
              </a:extLst>
            </p:cNvPr>
            <p:cNvGrpSpPr/>
            <p:nvPr/>
          </p:nvGrpSpPr>
          <p:grpSpPr>
            <a:xfrm>
              <a:off x="6038194" y="2073019"/>
              <a:ext cx="2590800" cy="503583"/>
              <a:chOff x="6096001" y="2190881"/>
              <a:chExt cx="2590800" cy="50358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F9073816-B6FE-FEEB-51D7-8651FD736B29}"/>
                  </a:ext>
                </a:extLst>
              </p:cNvPr>
              <p:cNvSpPr/>
              <p:nvPr/>
            </p:nvSpPr>
            <p:spPr>
              <a:xfrm>
                <a:off x="6096001" y="2190881"/>
                <a:ext cx="2590800" cy="50358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AD2E0-6906-9024-2D0A-47601A69B3C3}"/>
                  </a:ext>
                </a:extLst>
              </p:cNvPr>
              <p:cNvSpPr txBox="1"/>
              <p:nvPr/>
            </p:nvSpPr>
            <p:spPr>
              <a:xfrm>
                <a:off x="6126461" y="2243208"/>
                <a:ext cx="2544026" cy="4308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슈퍼피플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– Wonder Supporter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선정</a:t>
                </a:r>
                <a:b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</a:b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개발사 자필편지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8B3279-7D0F-5E34-CB84-93A24FD68CEB}"/>
              </a:ext>
            </a:extLst>
          </p:cNvPr>
          <p:cNvGrpSpPr/>
          <p:nvPr/>
        </p:nvGrpSpPr>
        <p:grpSpPr>
          <a:xfrm>
            <a:off x="5985175" y="2088341"/>
            <a:ext cx="3258716" cy="4451670"/>
            <a:chOff x="8634849" y="2076520"/>
            <a:chExt cx="3258716" cy="4451670"/>
          </a:xfrm>
        </p:grpSpPr>
        <p:pic>
          <p:nvPicPr>
            <p:cNvPr id="6" name="그림 5" descr="텍스트, PC 게임, 스크린샷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DE4CFC6D-5FCC-4185-E0EE-2B5F888B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4"/>
            <a:stretch/>
          </p:blipFill>
          <p:spPr>
            <a:xfrm>
              <a:off x="8634849" y="2781270"/>
              <a:ext cx="3242403" cy="3746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6CA077B-A977-00E1-6256-DDD7F732850B}"/>
                </a:ext>
              </a:extLst>
            </p:cNvPr>
            <p:cNvGrpSpPr/>
            <p:nvPr/>
          </p:nvGrpSpPr>
          <p:grpSpPr>
            <a:xfrm>
              <a:off x="8690552" y="2076520"/>
              <a:ext cx="3203013" cy="503583"/>
              <a:chOff x="8748359" y="2194382"/>
              <a:chExt cx="3203013" cy="503583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DC759F8F-8C99-A48A-93FD-9463CEBA3694}"/>
                  </a:ext>
                </a:extLst>
              </p:cNvPr>
              <p:cNvSpPr/>
              <p:nvPr/>
            </p:nvSpPr>
            <p:spPr>
              <a:xfrm>
                <a:off x="8748359" y="2194382"/>
                <a:ext cx="3203013" cy="50358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7DEE6B-AB77-7F4D-9F7C-9C36A6652BC1}"/>
                  </a:ext>
                </a:extLst>
              </p:cNvPr>
              <p:cNvSpPr txBox="1"/>
              <p:nvPr/>
            </p:nvSpPr>
            <p:spPr>
              <a:xfrm>
                <a:off x="8754215" y="2311868"/>
                <a:ext cx="3197157" cy="2616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슈퍼피플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–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알파테스트 최종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19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경기천년바탕OTF Bold" panose="02020803020101020101" pitchFamily="18" charset="-127"/>
                    <a:ea typeface="경기천년바탕OTF Bold" panose="02020803020101020101" pitchFamily="18" charset="-127"/>
                  </a:rPr>
                  <a:t>등</a:t>
                </a:r>
                <a:endPara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F64778-1E9B-A9AF-DC95-9A1F586BA014}"/>
              </a:ext>
            </a:extLst>
          </p:cNvPr>
          <p:cNvGrpSpPr/>
          <p:nvPr/>
        </p:nvGrpSpPr>
        <p:grpSpPr>
          <a:xfrm>
            <a:off x="361160" y="862387"/>
            <a:ext cx="11340899" cy="948831"/>
            <a:chOff x="1056429" y="1584943"/>
            <a:chExt cx="10222695" cy="1050036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F3A70090-FB6D-4060-787C-537FA29DD67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45FDCFF4-74C7-BC4F-19EB-22A4CD85C2DA}"/>
                </a:ext>
              </a:extLst>
            </p:cNvPr>
            <p:cNvSpPr txBox="1"/>
            <p:nvPr/>
          </p:nvSpPr>
          <p:spPr>
            <a:xfrm>
              <a:off x="1056429" y="1735113"/>
              <a:ext cx="10096499" cy="688306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2022~2024 G-STAR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에 참여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–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게임 산업의 현재와 미래 트랜드 경험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914400" eaLnBrk="1" fontAlgn="auto" latinLnBrk="0" hangingPunct="1">
                <a:lnSpc>
                  <a:spcPct val="10000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각종 게임들의 랭킹 기록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20" name="그림 19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30432F-8287-8F0E-BE48-9AA29AF849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" b="39915"/>
          <a:stretch/>
        </p:blipFill>
        <p:spPr>
          <a:xfrm>
            <a:off x="2550259" y="2781270"/>
            <a:ext cx="1719480" cy="230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 descr="텍스트, 메뉴, 디스플레이 장치,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A6DDE4-1EDF-7B33-0A70-1CA49779D1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76"/>
          <a:stretch/>
        </p:blipFill>
        <p:spPr>
          <a:xfrm>
            <a:off x="2545989" y="5085244"/>
            <a:ext cx="1719480" cy="1474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1D728C-DF96-9D5A-09C9-BD466A9188F1}"/>
              </a:ext>
            </a:extLst>
          </p:cNvPr>
          <p:cNvGrpSpPr/>
          <p:nvPr/>
        </p:nvGrpSpPr>
        <p:grpSpPr>
          <a:xfrm>
            <a:off x="2575501" y="2073019"/>
            <a:ext cx="3402422" cy="503583"/>
            <a:chOff x="2633308" y="2190881"/>
            <a:chExt cx="3402422" cy="50358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45AB491-3637-8787-73FF-1DCB413C9A77}"/>
                </a:ext>
              </a:extLst>
            </p:cNvPr>
            <p:cNvSpPr/>
            <p:nvPr/>
          </p:nvSpPr>
          <p:spPr>
            <a:xfrm>
              <a:off x="2633308" y="2190881"/>
              <a:ext cx="3402422" cy="50358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6AA1D-4307-6DB8-6644-7FAB3FC6B258}"/>
                </a:ext>
              </a:extLst>
            </p:cNvPr>
            <p:cNvSpPr txBox="1"/>
            <p:nvPr/>
          </p:nvSpPr>
          <p:spPr>
            <a:xfrm>
              <a:off x="2642190" y="2227228"/>
              <a:ext cx="3392253" cy="430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2023 G-STAR RF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온라인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, 7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대죄 오리진</a:t>
              </a:r>
              <a:b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</a:b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일차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4, 3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등 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/  2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일차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 3,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경기천년바탕OTF Bold" panose="02020803020101020101" pitchFamily="18" charset="-127"/>
                  <a:ea typeface="경기천년바탕OTF Bold" panose="02020803020101020101" pitchFamily="18" charset="-127"/>
                </a:rPr>
                <a:t>등</a:t>
              </a:r>
            </a:p>
          </p:txBody>
        </p:sp>
      </p:grpSp>
      <p:pic>
        <p:nvPicPr>
          <p:cNvPr id="11" name="그림 10" descr="텍스트, 표지판, 예술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4A80B3-F704-13B4-8996-4BCA53C9DC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30589" y="3611793"/>
            <a:ext cx="3746920" cy="2109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텍스트, 실내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FA4BE4-6DC9-CA1A-91FD-147FD0B063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08" y="2793091"/>
            <a:ext cx="1687601" cy="3746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92EDB33-AD0A-59EE-91A1-C3A7DF3815AA}"/>
              </a:ext>
            </a:extLst>
          </p:cNvPr>
          <p:cNvSpPr/>
          <p:nvPr/>
        </p:nvSpPr>
        <p:spPr>
          <a:xfrm>
            <a:off x="398106" y="2073019"/>
            <a:ext cx="2076450" cy="5035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2024 G-STAR 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참여</a:t>
            </a:r>
            <a:endParaRPr lang="en-US" altLang="ko-KR" sz="1100" dirty="0">
              <a:latin typeface="경기천년바탕OTF Bold" panose="02020803020101020101" pitchFamily="18" charset="-127"/>
              <a:ea typeface="경기천년바탕OTF Bold" panose="02020803020101020101" pitchFamily="18" charset="-127"/>
            </a:endParaRPr>
          </a:p>
          <a:p>
            <a:pPr algn="ctr"/>
            <a:r>
              <a:rPr lang="ko-KR" altLang="en-US" sz="11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슈퍼바이브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 시연 </a:t>
            </a:r>
            <a:r>
              <a:rPr lang="en-US" altLang="ko-KR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1</a:t>
            </a:r>
            <a:r>
              <a:rPr lang="ko-KR" altLang="en-US" sz="1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50960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F3EEB-4935-59A4-852F-DF1FE82DF57B}"/>
              </a:ext>
            </a:extLst>
          </p:cNvPr>
          <p:cNvSpPr/>
          <p:nvPr/>
        </p:nvSpPr>
        <p:spPr>
          <a:xfrm>
            <a:off x="1" y="-17745"/>
            <a:ext cx="4495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235634" y="210855"/>
            <a:ext cx="4324985" cy="6404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대표 </a:t>
            </a:r>
            <a:r>
              <a:rPr lang="ko-KR" altLang="en-US" sz="2400" b="1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작업물</a:t>
            </a:r>
            <a:endParaRPr lang="en-US" altLang="ko-KR" sz="24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400" b="1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잔월</a:t>
            </a:r>
            <a:r>
              <a:rPr lang="en-US" altLang="ko-KR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(</a:t>
            </a:r>
            <a:r>
              <a:rPr lang="ko-KR" altLang="en-US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潺月</a:t>
            </a:r>
            <a:r>
              <a:rPr lang="en-US" altLang="ko-KR" sz="2400" b="1" dirty="0">
                <a:highlight>
                  <a:srgbClr val="FFFF00"/>
                </a:highlight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함초롬돋움"/>
              </a:rPr>
              <a:t>)</a:t>
            </a:r>
            <a:endParaRPr lang="en-US" sz="2400" b="1" dirty="0">
              <a:highlight>
                <a:srgbClr val="FFFF00"/>
              </a:highlight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ko-KR" altLang="en-US"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장르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및</a:t>
            </a:r>
            <a:r>
              <a:rPr lang="ko-KR" altLang="en-US" sz="1600" spc="-16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키워드</a:t>
            </a:r>
            <a:endParaRPr lang="ko-KR" altLang="en-US"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인칭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소울 </a:t>
            </a:r>
            <a:r>
              <a:rPr lang="ko-KR" altLang="en-US" sz="1200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라이크</a:t>
            </a: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플랫폼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3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PC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5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툴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Ureal 5.1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개발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기간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03</a:t>
            </a:r>
            <a:r>
              <a:rPr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1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01</a:t>
            </a:r>
            <a:r>
              <a:rPr sz="1200" spc="-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~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202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  <a:r>
              <a:rPr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  <a:r>
              <a:rPr lang="en-US" sz="1200" spc="4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5.30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팀</a:t>
            </a:r>
            <a:r>
              <a:rPr sz="1600" spc="-17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구성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2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기획</a:t>
            </a:r>
            <a:r>
              <a:rPr sz="1200" spc="-10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en-US" sz="1200" spc="3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sz="1200" spc="-1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19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/</a:t>
            </a:r>
            <a:r>
              <a:rPr sz="1200" spc="-11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-85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프로그래밍</a:t>
            </a:r>
            <a:r>
              <a:rPr sz="1200" spc="-9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2</a:t>
            </a:r>
            <a:r>
              <a:rPr 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/</a:t>
            </a:r>
            <a:r>
              <a:rPr lang="ko-KR" altLang="en-US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그래픽</a:t>
            </a:r>
            <a:r>
              <a:rPr lang="en-US" altLang="ko-KR" sz="12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endParaRPr lang="en-US" sz="1200" spc="5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ko-KR" altLang="en-US" sz="1600" spc="5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맡은 업무</a:t>
            </a:r>
            <a:endParaRPr lang="en-US" altLang="ko-KR" sz="1600" spc="55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시스템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몬스터 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AI,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시나리오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자료수집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</a:t>
            </a: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퀘스트</a:t>
            </a: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, UI</a:t>
            </a:r>
            <a:endParaRPr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게임</a:t>
            </a:r>
            <a:r>
              <a:rPr sz="1600" spc="-16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sz="1600" spc="-25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설명</a:t>
            </a:r>
            <a:endParaRPr sz="16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:</a:t>
            </a:r>
            <a:r>
              <a:rPr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요괴 전담 부대 착요갑사의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일원으로 조선에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처들어온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강력한 요괴들을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처치하는 </a:t>
            </a:r>
            <a:r>
              <a:rPr lang="ko-KR" altLang="en-US" sz="1200" spc="-114" dirty="0" err="1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소울라이크</a:t>
            </a:r>
            <a:r>
              <a:rPr lang="ko-KR" altLang="en-US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액션 게임</a:t>
            </a:r>
            <a:r>
              <a:rPr lang="en-US" altLang="ko-KR" sz="1200" spc="-114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r>
              <a:rPr lang="ko-KR" altLang="en-US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링크</a:t>
            </a:r>
            <a:b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</a:br>
            <a:r>
              <a:rPr lang="en-US" altLang="ko-KR" sz="12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  <a:hlinkClick r:id="rId2"/>
              </a:rPr>
              <a:t>https://www.youtube.com/watch?v=HS07cKRPxWo</a:t>
            </a: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  <a:p>
            <a:pPr marL="88900">
              <a:lnSpc>
                <a:spcPct val="100000"/>
              </a:lnSpc>
            </a:pPr>
            <a:endParaRPr lang="en-US" altLang="ko-KR" sz="1200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95801" y="609600"/>
            <a:ext cx="7772401" cy="5791200"/>
            <a:chOff x="364236" y="1092708"/>
            <a:chExt cx="6937755" cy="4986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3189782"/>
              <a:ext cx="3830320" cy="2888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3663839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092708"/>
              <a:ext cx="3830320" cy="2888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12" y="1566815"/>
              <a:ext cx="3031236" cy="1705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3189782"/>
              <a:ext cx="3830320" cy="2888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477" y="3664008"/>
              <a:ext cx="3030634" cy="170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1097280"/>
              <a:ext cx="3830320" cy="2888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598" y="1572186"/>
              <a:ext cx="3028392" cy="1703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C7A21E-9516-9052-4B86-E9189A39F1D8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8" action="ppaction://hlinksldjump"/>
              </a:rPr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7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A8A9D-ACE4-73E8-2064-0068F5F6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4618DF-BC85-5670-2AAA-D4D2B3337F3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A22270C-4DD9-E6B2-198F-D22B2A21190B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시스템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차징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연꽃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 시스템</a:t>
            </a:r>
            <a:endParaRPr lang="ko-KR" altLang="en-US" dirty="0">
              <a:latin typeface="경기천년바탕OTF Bold" panose="02020803020101020101" pitchFamily="18" charset="-127"/>
              <a:ea typeface="경기천년바탕OTF Bold" panose="02020803020101020101" pitchFamily="18" charset="-127"/>
              <a:cs typeface="한컴 훈민정음 세로쓰기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B63358-801C-60EF-9294-E9C199A05DB2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6EAB8D38-52C0-3C97-111B-6EDE13CB299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DEDAF9D8-45FD-2268-EEBC-F5BF82F6390B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615681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기획의도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 –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스타일리시한 끊김 없는 액션을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통해 전투 흐름의 쾌감 제공</a:t>
              </a:r>
              <a:endParaRPr lang="en-US" altLang="ko-KR" sz="1400" dirty="0"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목적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		 -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방어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패링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스킬 사용 등 전투에 행하는 모든 행동을 통해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FA2A45D-675F-25B0-A919-C8EF6AA7F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59" y="1999839"/>
            <a:ext cx="6324600" cy="46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49768-9E91-5963-E4FB-A5E8B2973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0" y="4221387"/>
            <a:ext cx="4246984" cy="243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215FB9-1FA0-83D8-9F53-CE3B75AC612A}"/>
              </a:ext>
            </a:extLst>
          </p:cNvPr>
          <p:cNvGrpSpPr/>
          <p:nvPr/>
        </p:nvGrpSpPr>
        <p:grpSpPr>
          <a:xfrm>
            <a:off x="704850" y="2013666"/>
            <a:ext cx="4246984" cy="2132883"/>
            <a:chOff x="464716" y="1994617"/>
            <a:chExt cx="4246984" cy="2132883"/>
          </a:xfrm>
        </p:grpSpPr>
        <p:pic>
          <p:nvPicPr>
            <p:cNvPr id="22" name="object 6">
              <a:extLst>
                <a:ext uri="{FF2B5EF4-FFF2-40B4-BE49-F238E27FC236}">
                  <a16:creationId xmlns:a16="http://schemas.microsoft.com/office/drawing/2014/main" id="{5A153016-6C0B-BC5F-EB24-11180DA04A51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716" y="1994617"/>
              <a:ext cx="4246984" cy="21328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8275AED-A2A5-3572-0EDE-3074622ADE0B}"/>
                </a:ext>
              </a:extLst>
            </p:cNvPr>
            <p:cNvSpPr/>
            <p:nvPr/>
          </p:nvSpPr>
          <p:spPr>
            <a:xfrm>
              <a:off x="1981200" y="2026367"/>
              <a:ext cx="1219200" cy="488233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82B320E-AC6F-F94F-210A-2AF5DF1ED131}"/>
                </a:ext>
              </a:extLst>
            </p:cNvPr>
            <p:cNvSpPr/>
            <p:nvPr/>
          </p:nvSpPr>
          <p:spPr>
            <a:xfrm>
              <a:off x="1978608" y="2589438"/>
              <a:ext cx="1219200" cy="763362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AD12F63-CDBE-25F4-FF11-42BBE88F0D4F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3437942" y="2990168"/>
            <a:ext cx="1974117" cy="1337569"/>
          </a:xfrm>
          <a:prstGeom prst="bentConnector3">
            <a:avLst>
              <a:gd name="adj1" fmla="val 8377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755AB71-7BDA-F8E6-061D-95A5DC6E0CA6}"/>
              </a:ext>
            </a:extLst>
          </p:cNvPr>
          <p:cNvCxnSpPr>
            <a:cxnSpLocks/>
            <a:stCxn id="23" idx="1"/>
            <a:endCxn id="21" idx="1"/>
          </p:cNvCxnSpPr>
          <p:nvPr/>
        </p:nvCxnSpPr>
        <p:spPr>
          <a:xfrm rot="10800000" flipV="1">
            <a:off x="717550" y="2289532"/>
            <a:ext cx="1503784" cy="3148977"/>
          </a:xfrm>
          <a:prstGeom prst="bentConnector3">
            <a:avLst>
              <a:gd name="adj1" fmla="val 11520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7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A0F85E5-22C9-6DD7-BE51-2711F104C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74872"/>
            <a:ext cx="4058763" cy="230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 descr="텍스트, 번호, 폰트, 평행이(가) 표시된 사진&#10;&#10;자동 생성된 설명">
            <a:extLst>
              <a:ext uri="{FF2B5EF4-FFF2-40B4-BE49-F238E27FC236}">
                <a16:creationId xmlns:a16="http://schemas.microsoft.com/office/drawing/2014/main" id="{4988E812-C294-FF33-17D3-5E079EE9A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330816"/>
            <a:ext cx="4058763" cy="230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A4142-0FF5-76F0-C4CF-9136AB07365F}"/>
              </a:ext>
            </a:extLst>
          </p:cNvPr>
          <p:cNvSpPr txBox="1"/>
          <p:nvPr/>
        </p:nvSpPr>
        <p:spPr>
          <a:xfrm>
            <a:off x="11409065" y="132752"/>
            <a:ext cx="6551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 action="ppaction://hlinksldjump"/>
              </a:rPr>
              <a:t>목차</a:t>
            </a:r>
            <a:endParaRPr lang="ko-KR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6A51CC0-B503-80E1-07B2-A9E33BCB6F92}"/>
              </a:ext>
            </a:extLst>
          </p:cNvPr>
          <p:cNvSpPr txBox="1"/>
          <p:nvPr/>
        </p:nvSpPr>
        <p:spPr>
          <a:xfrm>
            <a:off x="464716" y="381000"/>
            <a:ext cx="5631284" cy="38215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cs typeface="한컴 훈민정음 세로쓰기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전투 </a:t>
            </a:r>
            <a:r>
              <a:rPr lang="en-US" altLang="ko-KR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경기천년바탕OTF Bold" panose="02020803020101020101" pitchFamily="18" charset="-127"/>
                <a:ea typeface="경기천년바탕OTF Bold" panose="02020803020101020101" pitchFamily="18" charset="-127"/>
                <a:cs typeface="한컴 훈민정음 세로쓰기"/>
              </a:rPr>
              <a:t>몬스터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3B8C34-8E27-005A-4B63-ACB762718345}"/>
              </a:ext>
            </a:extLst>
          </p:cNvPr>
          <p:cNvGrpSpPr/>
          <p:nvPr/>
        </p:nvGrpSpPr>
        <p:grpSpPr>
          <a:xfrm>
            <a:off x="396187" y="869743"/>
            <a:ext cx="11440721" cy="1050036"/>
            <a:chOff x="1081920" y="1584943"/>
            <a:chExt cx="10197204" cy="1050036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DF8DD09B-AA3D-853A-2663-4B82224E703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1584943"/>
              <a:ext cx="10136124" cy="1050036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4C825FA-AEC1-5E29-E5ED-FA0A44C1F9DF}"/>
                </a:ext>
              </a:extLst>
            </p:cNvPr>
            <p:cNvSpPr txBox="1"/>
            <p:nvPr/>
          </p:nvSpPr>
          <p:spPr>
            <a:xfrm>
              <a:off x="1081920" y="1584944"/>
              <a:ext cx="10197204" cy="923458"/>
            </a:xfrm>
            <a:prstGeom prst="rect">
              <a:avLst/>
            </a:prstGeom>
          </p:spPr>
          <p:txBody>
            <a:bodyPr vert="horz" wrap="square" lIns="0" tIns="100330" rIns="0" bIns="0" rtlCol="0">
              <a:spAutoFit/>
            </a:bodyPr>
            <a:lstStyle/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세계관과 조화를 이루는 캐릭터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몬스터 </a:t>
              </a:r>
              <a:r>
                <a:rPr lang="ko-KR" altLang="en-US" sz="1400" dirty="0" err="1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콘셉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 선정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제작에 필요한 리소스 시트 제작</a:t>
              </a: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각 몬스터의 애니메이션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공격 패턴</a:t>
              </a:r>
              <a:r>
                <a:rPr lang="en-US" altLang="ko-KR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, </a:t>
              </a: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행동 조건 등 최소화 개발 효율성 상승</a:t>
              </a:r>
            </a:p>
            <a:p>
              <a:pPr marL="602615" marR="0" lvl="0" indent="-285750" defTabSz="180000" eaLnBrk="1" fontAlgn="auto" latinLnBrk="0" hangingPunct="1">
                <a:lnSpc>
                  <a:spcPts val="1680"/>
                </a:lnSpc>
                <a:spcBef>
                  <a:spcPts val="68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dirty="0">
                  <a:latin typeface="경기천년바탕OTF Bold" panose="02020803020101020101" pitchFamily="18" charset="-127"/>
                  <a:ea typeface="경기천년바탕OTF Bold" panose="02020803020101020101" pitchFamily="18" charset="-127"/>
                  <a:cs typeface="한컴 훈민정음 세로쓰기"/>
                </a:rPr>
                <a:t>이를 통해 일관성 있는 몬스터 디자인과 자연스러운 전투 경험을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19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7353</TotalTime>
  <Words>1824</Words>
  <Application>Microsoft Office PowerPoint</Application>
  <PresentationFormat>와이드스크린</PresentationFormat>
  <Paragraphs>347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경기천년바탕OTF Bold</vt:lpstr>
      <vt:lpstr>경기천년제목OTF Bold</vt:lpstr>
      <vt:lpstr>경기천년제목OTF Light</vt:lpstr>
      <vt:lpstr>맑은 고딕</vt:lpstr>
      <vt:lpstr>맑은 고딕</vt:lpstr>
      <vt:lpstr>에스코어 드림 6 Bold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테스터로써 느낀점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기획 의도</vt:lpstr>
      <vt:lpstr>PowerPoint 프레젠테이션</vt:lpstr>
      <vt:lpstr>PowerPoint 프레젠테이션</vt:lpstr>
      <vt:lpstr>기획 의도</vt:lpstr>
      <vt:lpstr>PowerPoint 프레젠테이션</vt:lpstr>
      <vt:lpstr>기획 의도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박승범</dc:creator>
  <cp:lastModifiedBy>min seok seo</cp:lastModifiedBy>
  <cp:revision>140</cp:revision>
  <dcterms:created xsi:type="dcterms:W3CDTF">2023-09-29T06:37:13Z</dcterms:created>
  <dcterms:modified xsi:type="dcterms:W3CDTF">2025-02-15T10:25:55Z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2022-11-27T00:00:00Z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2023-09-29T00:00:00Z</vt:filetime>
  </property>
  <property fmtid="{D5CDD505-2E9C-101B-9397-08002B2CF9AE}" pid="5" name="Producer">
    <vt:lpwstr>Microsoft® PowerPoint® Microsoft 365용</vt:lpwstr>
  </property>
</Properties>
</file>